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17"/>
  </p:notesMasterIdLst>
  <p:handoutMasterIdLst>
    <p:handoutMasterId r:id="rId18"/>
  </p:handoutMasterIdLst>
  <p:sldIdLst>
    <p:sldId id="322" r:id="rId2"/>
    <p:sldId id="258" r:id="rId3"/>
    <p:sldId id="276" r:id="rId4"/>
    <p:sldId id="262" r:id="rId5"/>
    <p:sldId id="377" r:id="rId6"/>
    <p:sldId id="373" r:id="rId7"/>
    <p:sldId id="355" r:id="rId8"/>
    <p:sldId id="356" r:id="rId9"/>
    <p:sldId id="375" r:id="rId10"/>
    <p:sldId id="358" r:id="rId11"/>
    <p:sldId id="365" r:id="rId12"/>
    <p:sldId id="371" r:id="rId13"/>
    <p:sldId id="366" r:id="rId14"/>
    <p:sldId id="360" r:id="rId15"/>
    <p:sldId id="273"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ylie Blanchard" initials="KB" lastIdx="5" clrIdx="0"/>
  <p:cmAuthor id="1" name="Shannon Jacobson" initials="SJ" lastIdx="1" clrIdx="1">
    <p:extLst>
      <p:ext uri="{19B8F6BF-5375-455C-9EA6-DF929625EA0E}">
        <p15:presenceInfo xmlns:p15="http://schemas.microsoft.com/office/powerpoint/2012/main" userId="Shannon Jacob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BF2F"/>
    <a:srgbClr val="3897B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65" autoAdjust="0"/>
    <p:restoredTop sz="85781" autoAdjust="0"/>
  </p:normalViewPr>
  <p:slideViewPr>
    <p:cSldViewPr snapToGrid="0">
      <p:cViewPr varScale="1">
        <p:scale>
          <a:sx n="95" d="100"/>
          <a:sy n="95" d="100"/>
        </p:scale>
        <p:origin x="1662" y="78"/>
      </p:cViewPr>
      <p:guideLst>
        <p:guide orient="horz" pos="2160"/>
        <p:guide pos="2880"/>
      </p:guideLst>
    </p:cSldViewPr>
  </p:slideViewPr>
  <p:outlineViewPr>
    <p:cViewPr>
      <p:scale>
        <a:sx n="33" d="100"/>
        <a:sy n="33" d="100"/>
      </p:scale>
      <p:origin x="0" y="15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66" d="100"/>
          <a:sy n="66" d="100"/>
        </p:scale>
        <p:origin x="-2634" y="228"/>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F3AEA-DDA8-4B71-A50F-861F9A95D0A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DBA50DA-2F25-4F9E-A921-81E763AC66A2}">
      <dgm:prSet/>
      <dgm:spPr/>
      <dgm:t>
        <a:bodyPr/>
        <a:lstStyle/>
        <a:p>
          <a:r>
            <a:rPr lang="en-US" b="1"/>
            <a:t>Call to Order </a:t>
          </a:r>
          <a:endParaRPr lang="en-US"/>
        </a:p>
      </dgm:t>
    </dgm:pt>
    <dgm:pt modelId="{B35EBED0-B7B6-410F-BEDB-55B9CBCEE36E}" type="parTrans" cxnId="{B5CC365F-01F9-48A3-B20F-D9B7D2C28FFE}">
      <dgm:prSet/>
      <dgm:spPr/>
      <dgm:t>
        <a:bodyPr/>
        <a:lstStyle/>
        <a:p>
          <a:endParaRPr lang="en-US"/>
        </a:p>
      </dgm:t>
    </dgm:pt>
    <dgm:pt modelId="{7077FDFD-C0C5-4A6E-A740-A5CEAF3CC7A1}" type="sibTrans" cxnId="{B5CC365F-01F9-48A3-B20F-D9B7D2C28FFE}">
      <dgm:prSet/>
      <dgm:spPr/>
      <dgm:t>
        <a:bodyPr/>
        <a:lstStyle/>
        <a:p>
          <a:endParaRPr lang="en-US"/>
        </a:p>
      </dgm:t>
    </dgm:pt>
    <dgm:pt modelId="{B17A8AF4-7638-40B3-AC40-8656690BB864}">
      <dgm:prSet/>
      <dgm:spPr/>
      <dgm:t>
        <a:bodyPr/>
        <a:lstStyle/>
        <a:p>
          <a:r>
            <a:rPr lang="en-US" b="1"/>
            <a:t>2023 Annual Meeting Minutes Approval </a:t>
          </a:r>
          <a:endParaRPr lang="en-US"/>
        </a:p>
      </dgm:t>
    </dgm:pt>
    <dgm:pt modelId="{CE6ACC94-6ABC-425B-AA24-62D94F20BD1A}" type="parTrans" cxnId="{C529B781-7F73-4A0B-8C12-4B1E96E940D4}">
      <dgm:prSet/>
      <dgm:spPr/>
      <dgm:t>
        <a:bodyPr/>
        <a:lstStyle/>
        <a:p>
          <a:endParaRPr lang="en-US"/>
        </a:p>
      </dgm:t>
    </dgm:pt>
    <dgm:pt modelId="{E27F0338-F21A-4A03-8CBF-2B4D79AAAD6C}" type="sibTrans" cxnId="{C529B781-7F73-4A0B-8C12-4B1E96E940D4}">
      <dgm:prSet/>
      <dgm:spPr/>
      <dgm:t>
        <a:bodyPr/>
        <a:lstStyle/>
        <a:p>
          <a:endParaRPr lang="en-US"/>
        </a:p>
      </dgm:t>
    </dgm:pt>
    <dgm:pt modelId="{B702BD1C-E90C-4802-A987-87E3BA3A6A99}">
      <dgm:prSet/>
      <dgm:spPr/>
      <dgm:t>
        <a:bodyPr/>
        <a:lstStyle/>
        <a:p>
          <a:r>
            <a:rPr lang="en-US" b="1"/>
            <a:t>Board Recognition</a:t>
          </a:r>
          <a:endParaRPr lang="en-US"/>
        </a:p>
      </dgm:t>
    </dgm:pt>
    <dgm:pt modelId="{294F71CD-B336-47F4-A9FF-4B1D0D76CC3D}" type="parTrans" cxnId="{05B060BA-A24B-4F8A-BDF3-C34CD1386BA6}">
      <dgm:prSet/>
      <dgm:spPr/>
      <dgm:t>
        <a:bodyPr/>
        <a:lstStyle/>
        <a:p>
          <a:endParaRPr lang="en-US"/>
        </a:p>
      </dgm:t>
    </dgm:pt>
    <dgm:pt modelId="{7765A0D7-3FA2-4E37-B31C-5B6E4D3744D0}" type="sibTrans" cxnId="{05B060BA-A24B-4F8A-BDF3-C34CD1386BA6}">
      <dgm:prSet/>
      <dgm:spPr/>
      <dgm:t>
        <a:bodyPr/>
        <a:lstStyle/>
        <a:p>
          <a:endParaRPr lang="en-US"/>
        </a:p>
      </dgm:t>
    </dgm:pt>
    <dgm:pt modelId="{EB415F2C-ADB6-43D9-88D0-BF2FAD69F416}">
      <dgm:prSet/>
      <dgm:spPr/>
      <dgm:t>
        <a:bodyPr/>
        <a:lstStyle/>
        <a:p>
          <a:r>
            <a:rPr lang="en-US" b="1"/>
            <a:t>Financial Report</a:t>
          </a:r>
          <a:endParaRPr lang="en-US"/>
        </a:p>
      </dgm:t>
    </dgm:pt>
    <dgm:pt modelId="{2CE3722E-4663-4BE1-B67D-3E6E7C1FC410}" type="parTrans" cxnId="{D0D0102E-8382-4E9E-8660-A0DA8BF206E2}">
      <dgm:prSet/>
      <dgm:spPr/>
      <dgm:t>
        <a:bodyPr/>
        <a:lstStyle/>
        <a:p>
          <a:endParaRPr lang="en-US"/>
        </a:p>
      </dgm:t>
    </dgm:pt>
    <dgm:pt modelId="{2EC1DA22-DC12-4157-B077-9DC6076B1ABB}" type="sibTrans" cxnId="{D0D0102E-8382-4E9E-8660-A0DA8BF206E2}">
      <dgm:prSet/>
      <dgm:spPr/>
      <dgm:t>
        <a:bodyPr/>
        <a:lstStyle/>
        <a:p>
          <a:endParaRPr lang="en-US"/>
        </a:p>
      </dgm:t>
    </dgm:pt>
    <dgm:pt modelId="{3679B07D-10DB-4515-B597-853D019B23BE}">
      <dgm:prSet/>
      <dgm:spPr/>
      <dgm:t>
        <a:bodyPr/>
        <a:lstStyle/>
        <a:p>
          <a:r>
            <a:rPr lang="en-US" b="1" dirty="0"/>
            <a:t>2024 Work Plan Review</a:t>
          </a:r>
          <a:endParaRPr lang="en-US" dirty="0"/>
        </a:p>
      </dgm:t>
    </dgm:pt>
    <dgm:pt modelId="{C916F007-C103-4461-9F13-C734769D0A4D}" type="parTrans" cxnId="{6ED75423-E427-448C-B61B-B71C0CF92972}">
      <dgm:prSet/>
      <dgm:spPr/>
      <dgm:t>
        <a:bodyPr/>
        <a:lstStyle/>
        <a:p>
          <a:endParaRPr lang="en-US"/>
        </a:p>
      </dgm:t>
    </dgm:pt>
    <dgm:pt modelId="{FDAA21CB-037D-42DF-83DA-755C3C4A34DE}" type="sibTrans" cxnId="{6ED75423-E427-448C-B61B-B71C0CF92972}">
      <dgm:prSet/>
      <dgm:spPr/>
      <dgm:t>
        <a:bodyPr/>
        <a:lstStyle/>
        <a:p>
          <a:endParaRPr lang="en-US"/>
        </a:p>
      </dgm:t>
    </dgm:pt>
    <dgm:pt modelId="{84E2CD2B-8E0D-42C4-ADD7-4BEA299FA62A}">
      <dgm:prSet/>
      <dgm:spPr/>
      <dgm:t>
        <a:bodyPr/>
        <a:lstStyle/>
        <a:p>
          <a:r>
            <a:rPr lang="en-US" b="1"/>
            <a:t>Legislative Review</a:t>
          </a:r>
          <a:endParaRPr lang="en-US"/>
        </a:p>
      </dgm:t>
    </dgm:pt>
    <dgm:pt modelId="{A8090CD8-56BD-4FBE-B8E4-663822B66D62}" type="parTrans" cxnId="{939F3F0D-78A0-42DE-BD0A-D7131AE6D170}">
      <dgm:prSet/>
      <dgm:spPr/>
      <dgm:t>
        <a:bodyPr/>
        <a:lstStyle/>
        <a:p>
          <a:endParaRPr lang="en-US"/>
        </a:p>
      </dgm:t>
    </dgm:pt>
    <dgm:pt modelId="{9F890324-7470-45FB-BC74-AC9B6A6F43AA}" type="sibTrans" cxnId="{939F3F0D-78A0-42DE-BD0A-D7131AE6D170}">
      <dgm:prSet/>
      <dgm:spPr/>
      <dgm:t>
        <a:bodyPr/>
        <a:lstStyle/>
        <a:p>
          <a:endParaRPr lang="en-US"/>
        </a:p>
      </dgm:t>
    </dgm:pt>
    <dgm:pt modelId="{19ED677F-73F0-493F-A1DC-EF6065294634}">
      <dgm:prSet/>
      <dgm:spPr/>
      <dgm:t>
        <a:bodyPr/>
        <a:lstStyle/>
        <a:p>
          <a:r>
            <a:rPr lang="en-US" b="1" dirty="0"/>
            <a:t>Outgoing Board Member Recognition</a:t>
          </a:r>
          <a:endParaRPr lang="en-US" dirty="0"/>
        </a:p>
      </dgm:t>
    </dgm:pt>
    <dgm:pt modelId="{5C8245EE-6D1D-4002-A725-C1496A59625A}" type="parTrans" cxnId="{B4D391C6-FBD8-4B22-A08C-87F814017C01}">
      <dgm:prSet/>
      <dgm:spPr/>
      <dgm:t>
        <a:bodyPr/>
        <a:lstStyle/>
        <a:p>
          <a:endParaRPr lang="en-US"/>
        </a:p>
      </dgm:t>
    </dgm:pt>
    <dgm:pt modelId="{C1909D1A-20AD-4378-852F-8EAFE087BD5B}" type="sibTrans" cxnId="{B4D391C6-FBD8-4B22-A08C-87F814017C01}">
      <dgm:prSet/>
      <dgm:spPr/>
      <dgm:t>
        <a:bodyPr/>
        <a:lstStyle/>
        <a:p>
          <a:endParaRPr lang="en-US"/>
        </a:p>
      </dgm:t>
    </dgm:pt>
    <dgm:pt modelId="{434C788C-0B53-4FE1-AE19-617FDE885FEA}">
      <dgm:prSet/>
      <dgm:spPr/>
      <dgm:t>
        <a:bodyPr/>
        <a:lstStyle/>
        <a:p>
          <a:r>
            <a:rPr lang="en-US" b="1"/>
            <a:t>Other Business</a:t>
          </a:r>
          <a:endParaRPr lang="en-US"/>
        </a:p>
      </dgm:t>
    </dgm:pt>
    <dgm:pt modelId="{D233BF68-7547-4C1D-8DCC-567D0572F020}" type="parTrans" cxnId="{332E18C3-A519-40ED-AF7E-F1F5B1CB64B1}">
      <dgm:prSet/>
      <dgm:spPr/>
      <dgm:t>
        <a:bodyPr/>
        <a:lstStyle/>
        <a:p>
          <a:endParaRPr lang="en-US"/>
        </a:p>
      </dgm:t>
    </dgm:pt>
    <dgm:pt modelId="{B059016D-917E-4A0A-8F73-3F62BA8F157A}" type="sibTrans" cxnId="{332E18C3-A519-40ED-AF7E-F1F5B1CB64B1}">
      <dgm:prSet/>
      <dgm:spPr/>
      <dgm:t>
        <a:bodyPr/>
        <a:lstStyle/>
        <a:p>
          <a:endParaRPr lang="en-US"/>
        </a:p>
      </dgm:t>
    </dgm:pt>
    <dgm:pt modelId="{BFF4C10E-4D49-47A5-A329-5C91EAF16B79}">
      <dgm:prSet/>
      <dgm:spPr/>
      <dgm:t>
        <a:bodyPr/>
        <a:lstStyle/>
        <a:p>
          <a:r>
            <a:rPr lang="en-US" b="1"/>
            <a:t>Adjourn</a:t>
          </a:r>
          <a:endParaRPr lang="en-US"/>
        </a:p>
      </dgm:t>
    </dgm:pt>
    <dgm:pt modelId="{A7A8A630-EA18-429E-85CB-474856DB990B}" type="parTrans" cxnId="{065F939B-1581-4EBF-A2E0-96CE4666540B}">
      <dgm:prSet/>
      <dgm:spPr/>
      <dgm:t>
        <a:bodyPr/>
        <a:lstStyle/>
        <a:p>
          <a:endParaRPr lang="en-US"/>
        </a:p>
      </dgm:t>
    </dgm:pt>
    <dgm:pt modelId="{11E3C335-0FA5-4B06-906D-BC830BD02790}" type="sibTrans" cxnId="{065F939B-1581-4EBF-A2E0-96CE4666540B}">
      <dgm:prSet/>
      <dgm:spPr/>
      <dgm:t>
        <a:bodyPr/>
        <a:lstStyle/>
        <a:p>
          <a:endParaRPr lang="en-US"/>
        </a:p>
      </dgm:t>
    </dgm:pt>
    <dgm:pt modelId="{FF071F33-3C63-45FA-891F-D0A607D5BCA4}" type="pres">
      <dgm:prSet presAssocID="{9E0F3AEA-DDA8-4B71-A50F-861F9A95D0A8}" presName="vert0" presStyleCnt="0">
        <dgm:presLayoutVars>
          <dgm:dir/>
          <dgm:animOne val="branch"/>
          <dgm:animLvl val="lvl"/>
        </dgm:presLayoutVars>
      </dgm:prSet>
      <dgm:spPr/>
    </dgm:pt>
    <dgm:pt modelId="{2282AE55-AD13-4B41-BA9F-193F8DC34C70}" type="pres">
      <dgm:prSet presAssocID="{8DBA50DA-2F25-4F9E-A921-81E763AC66A2}" presName="thickLine" presStyleLbl="alignNode1" presStyleIdx="0" presStyleCnt="9"/>
      <dgm:spPr/>
    </dgm:pt>
    <dgm:pt modelId="{0102AB57-245F-440C-96D1-2261A293F451}" type="pres">
      <dgm:prSet presAssocID="{8DBA50DA-2F25-4F9E-A921-81E763AC66A2}" presName="horz1" presStyleCnt="0"/>
      <dgm:spPr/>
    </dgm:pt>
    <dgm:pt modelId="{7E540E3D-F4E2-4ED5-9D41-11D12031477C}" type="pres">
      <dgm:prSet presAssocID="{8DBA50DA-2F25-4F9E-A921-81E763AC66A2}" presName="tx1" presStyleLbl="revTx" presStyleIdx="0" presStyleCnt="9"/>
      <dgm:spPr/>
    </dgm:pt>
    <dgm:pt modelId="{2B77931E-06CE-4E94-AAC1-1EDAEC04689A}" type="pres">
      <dgm:prSet presAssocID="{8DBA50DA-2F25-4F9E-A921-81E763AC66A2}" presName="vert1" presStyleCnt="0"/>
      <dgm:spPr/>
    </dgm:pt>
    <dgm:pt modelId="{894C4CF8-7FAC-4858-B5BD-6DB6DAE1D39B}" type="pres">
      <dgm:prSet presAssocID="{B17A8AF4-7638-40B3-AC40-8656690BB864}" presName="thickLine" presStyleLbl="alignNode1" presStyleIdx="1" presStyleCnt="9"/>
      <dgm:spPr/>
    </dgm:pt>
    <dgm:pt modelId="{A0365D44-53BC-48CA-B1A4-7C68A277794C}" type="pres">
      <dgm:prSet presAssocID="{B17A8AF4-7638-40B3-AC40-8656690BB864}" presName="horz1" presStyleCnt="0"/>
      <dgm:spPr/>
    </dgm:pt>
    <dgm:pt modelId="{631D05E4-21E1-4123-A59C-CFCBB5DE853D}" type="pres">
      <dgm:prSet presAssocID="{B17A8AF4-7638-40B3-AC40-8656690BB864}" presName="tx1" presStyleLbl="revTx" presStyleIdx="1" presStyleCnt="9"/>
      <dgm:spPr/>
    </dgm:pt>
    <dgm:pt modelId="{AF40540C-2576-4A9B-970B-DA99376EFDBD}" type="pres">
      <dgm:prSet presAssocID="{B17A8AF4-7638-40B3-AC40-8656690BB864}" presName="vert1" presStyleCnt="0"/>
      <dgm:spPr/>
    </dgm:pt>
    <dgm:pt modelId="{21000C00-D509-49B0-9E29-550B5E4C3EBF}" type="pres">
      <dgm:prSet presAssocID="{B702BD1C-E90C-4802-A987-87E3BA3A6A99}" presName="thickLine" presStyleLbl="alignNode1" presStyleIdx="2" presStyleCnt="9"/>
      <dgm:spPr/>
    </dgm:pt>
    <dgm:pt modelId="{C28DAC1B-CA3D-4F2F-A956-C6E8E497DE73}" type="pres">
      <dgm:prSet presAssocID="{B702BD1C-E90C-4802-A987-87E3BA3A6A99}" presName="horz1" presStyleCnt="0"/>
      <dgm:spPr/>
    </dgm:pt>
    <dgm:pt modelId="{96BDE9E6-7452-4270-A41F-278137440D1B}" type="pres">
      <dgm:prSet presAssocID="{B702BD1C-E90C-4802-A987-87E3BA3A6A99}" presName="tx1" presStyleLbl="revTx" presStyleIdx="2" presStyleCnt="9"/>
      <dgm:spPr/>
    </dgm:pt>
    <dgm:pt modelId="{B3B6CD59-7C5B-4C99-B0B8-D4EA75A4A65B}" type="pres">
      <dgm:prSet presAssocID="{B702BD1C-E90C-4802-A987-87E3BA3A6A99}" presName="vert1" presStyleCnt="0"/>
      <dgm:spPr/>
    </dgm:pt>
    <dgm:pt modelId="{AEBAA3B7-FA7F-4922-8568-21C0CD80542E}" type="pres">
      <dgm:prSet presAssocID="{EB415F2C-ADB6-43D9-88D0-BF2FAD69F416}" presName="thickLine" presStyleLbl="alignNode1" presStyleIdx="3" presStyleCnt="9"/>
      <dgm:spPr/>
    </dgm:pt>
    <dgm:pt modelId="{15536801-80A3-4F9B-8ED8-02E651B3E7F4}" type="pres">
      <dgm:prSet presAssocID="{EB415F2C-ADB6-43D9-88D0-BF2FAD69F416}" presName="horz1" presStyleCnt="0"/>
      <dgm:spPr/>
    </dgm:pt>
    <dgm:pt modelId="{4DDE5549-6FC4-4E0B-BAE0-503CFBA7E1D6}" type="pres">
      <dgm:prSet presAssocID="{EB415F2C-ADB6-43D9-88D0-BF2FAD69F416}" presName="tx1" presStyleLbl="revTx" presStyleIdx="3" presStyleCnt="9"/>
      <dgm:spPr/>
    </dgm:pt>
    <dgm:pt modelId="{231F164C-B44A-472B-8262-CB2FD22B2244}" type="pres">
      <dgm:prSet presAssocID="{EB415F2C-ADB6-43D9-88D0-BF2FAD69F416}" presName="vert1" presStyleCnt="0"/>
      <dgm:spPr/>
    </dgm:pt>
    <dgm:pt modelId="{28BDAC94-D6C7-4DB8-AFE4-B94B9DB1BDAB}" type="pres">
      <dgm:prSet presAssocID="{3679B07D-10DB-4515-B597-853D019B23BE}" presName="thickLine" presStyleLbl="alignNode1" presStyleIdx="4" presStyleCnt="9"/>
      <dgm:spPr/>
    </dgm:pt>
    <dgm:pt modelId="{BA9A8D78-503F-42AD-9452-DB1381A32909}" type="pres">
      <dgm:prSet presAssocID="{3679B07D-10DB-4515-B597-853D019B23BE}" presName="horz1" presStyleCnt="0"/>
      <dgm:spPr/>
    </dgm:pt>
    <dgm:pt modelId="{120B1B15-B365-4B4C-8310-8EE6AACB0F17}" type="pres">
      <dgm:prSet presAssocID="{3679B07D-10DB-4515-B597-853D019B23BE}" presName="tx1" presStyleLbl="revTx" presStyleIdx="4" presStyleCnt="9"/>
      <dgm:spPr/>
    </dgm:pt>
    <dgm:pt modelId="{05E55D13-491D-4138-BE2A-F5FABD4320E4}" type="pres">
      <dgm:prSet presAssocID="{3679B07D-10DB-4515-B597-853D019B23BE}" presName="vert1" presStyleCnt="0"/>
      <dgm:spPr/>
    </dgm:pt>
    <dgm:pt modelId="{53872C09-A67F-44E0-A1C3-908E7F9679AC}" type="pres">
      <dgm:prSet presAssocID="{84E2CD2B-8E0D-42C4-ADD7-4BEA299FA62A}" presName="thickLine" presStyleLbl="alignNode1" presStyleIdx="5" presStyleCnt="9"/>
      <dgm:spPr/>
    </dgm:pt>
    <dgm:pt modelId="{84CB0CAD-5B15-4D36-B4C8-B60FA1DBA871}" type="pres">
      <dgm:prSet presAssocID="{84E2CD2B-8E0D-42C4-ADD7-4BEA299FA62A}" presName="horz1" presStyleCnt="0"/>
      <dgm:spPr/>
    </dgm:pt>
    <dgm:pt modelId="{340D395D-02EC-4F20-B4AA-F2083BA6E34E}" type="pres">
      <dgm:prSet presAssocID="{84E2CD2B-8E0D-42C4-ADD7-4BEA299FA62A}" presName="tx1" presStyleLbl="revTx" presStyleIdx="5" presStyleCnt="9"/>
      <dgm:spPr/>
    </dgm:pt>
    <dgm:pt modelId="{4B8B36DC-321E-45F3-8E00-BBE107A47A2A}" type="pres">
      <dgm:prSet presAssocID="{84E2CD2B-8E0D-42C4-ADD7-4BEA299FA62A}" presName="vert1" presStyleCnt="0"/>
      <dgm:spPr/>
    </dgm:pt>
    <dgm:pt modelId="{5F83BFC7-31C6-454F-BC5C-BE2181BF8FBE}" type="pres">
      <dgm:prSet presAssocID="{19ED677F-73F0-493F-A1DC-EF6065294634}" presName="thickLine" presStyleLbl="alignNode1" presStyleIdx="6" presStyleCnt="9"/>
      <dgm:spPr/>
    </dgm:pt>
    <dgm:pt modelId="{08D2971B-A416-4568-8BE4-92D394191FA7}" type="pres">
      <dgm:prSet presAssocID="{19ED677F-73F0-493F-A1DC-EF6065294634}" presName="horz1" presStyleCnt="0"/>
      <dgm:spPr/>
    </dgm:pt>
    <dgm:pt modelId="{B30594FA-A4A3-4DEE-B428-BFA84999FB34}" type="pres">
      <dgm:prSet presAssocID="{19ED677F-73F0-493F-A1DC-EF6065294634}" presName="tx1" presStyleLbl="revTx" presStyleIdx="6" presStyleCnt="9"/>
      <dgm:spPr/>
    </dgm:pt>
    <dgm:pt modelId="{83E30A7D-72EF-4BCE-80DE-6725C1DEF7CF}" type="pres">
      <dgm:prSet presAssocID="{19ED677F-73F0-493F-A1DC-EF6065294634}" presName="vert1" presStyleCnt="0"/>
      <dgm:spPr/>
    </dgm:pt>
    <dgm:pt modelId="{D8C6C83C-EC1E-4BB4-BAF4-6F9B493BC904}" type="pres">
      <dgm:prSet presAssocID="{434C788C-0B53-4FE1-AE19-617FDE885FEA}" presName="thickLine" presStyleLbl="alignNode1" presStyleIdx="7" presStyleCnt="9"/>
      <dgm:spPr/>
    </dgm:pt>
    <dgm:pt modelId="{BEA68A7F-E24A-4591-8159-835DEB1E62A7}" type="pres">
      <dgm:prSet presAssocID="{434C788C-0B53-4FE1-AE19-617FDE885FEA}" presName="horz1" presStyleCnt="0"/>
      <dgm:spPr/>
    </dgm:pt>
    <dgm:pt modelId="{AC59C77B-7BE2-41F0-808D-B7FC334B0E3F}" type="pres">
      <dgm:prSet presAssocID="{434C788C-0B53-4FE1-AE19-617FDE885FEA}" presName="tx1" presStyleLbl="revTx" presStyleIdx="7" presStyleCnt="9"/>
      <dgm:spPr/>
    </dgm:pt>
    <dgm:pt modelId="{AC4AA19A-9FF9-4A65-BB0C-4B17FC7D9A63}" type="pres">
      <dgm:prSet presAssocID="{434C788C-0B53-4FE1-AE19-617FDE885FEA}" presName="vert1" presStyleCnt="0"/>
      <dgm:spPr/>
    </dgm:pt>
    <dgm:pt modelId="{AD2AFCD3-612F-44B7-B7E4-023CC11AFC57}" type="pres">
      <dgm:prSet presAssocID="{BFF4C10E-4D49-47A5-A329-5C91EAF16B79}" presName="thickLine" presStyleLbl="alignNode1" presStyleIdx="8" presStyleCnt="9"/>
      <dgm:spPr/>
    </dgm:pt>
    <dgm:pt modelId="{78C169B4-28CC-4297-8E85-C3748DF21648}" type="pres">
      <dgm:prSet presAssocID="{BFF4C10E-4D49-47A5-A329-5C91EAF16B79}" presName="horz1" presStyleCnt="0"/>
      <dgm:spPr/>
    </dgm:pt>
    <dgm:pt modelId="{D1E45225-B125-48F6-853C-C4BF9B92A459}" type="pres">
      <dgm:prSet presAssocID="{BFF4C10E-4D49-47A5-A329-5C91EAF16B79}" presName="tx1" presStyleLbl="revTx" presStyleIdx="8" presStyleCnt="9"/>
      <dgm:spPr/>
    </dgm:pt>
    <dgm:pt modelId="{3C28BC75-C7D9-4961-82C5-403BFD6DE79C}" type="pres">
      <dgm:prSet presAssocID="{BFF4C10E-4D49-47A5-A329-5C91EAF16B79}" presName="vert1" presStyleCnt="0"/>
      <dgm:spPr/>
    </dgm:pt>
  </dgm:ptLst>
  <dgm:cxnLst>
    <dgm:cxn modelId="{939F3F0D-78A0-42DE-BD0A-D7131AE6D170}" srcId="{9E0F3AEA-DDA8-4B71-A50F-861F9A95D0A8}" destId="{84E2CD2B-8E0D-42C4-ADD7-4BEA299FA62A}" srcOrd="5" destOrd="0" parTransId="{A8090CD8-56BD-4FBE-B8E4-663822B66D62}" sibTransId="{9F890324-7470-45FB-BC74-AC9B6A6F43AA}"/>
    <dgm:cxn modelId="{EB8C0F17-50BF-4059-8190-BF6370F577B6}" type="presOf" srcId="{3679B07D-10DB-4515-B597-853D019B23BE}" destId="{120B1B15-B365-4B4C-8310-8EE6AACB0F17}" srcOrd="0" destOrd="0" presId="urn:microsoft.com/office/officeart/2008/layout/LinedList"/>
    <dgm:cxn modelId="{6ED75423-E427-448C-B61B-B71C0CF92972}" srcId="{9E0F3AEA-DDA8-4B71-A50F-861F9A95D0A8}" destId="{3679B07D-10DB-4515-B597-853D019B23BE}" srcOrd="4" destOrd="0" parTransId="{C916F007-C103-4461-9F13-C734769D0A4D}" sibTransId="{FDAA21CB-037D-42DF-83DA-755C3C4A34DE}"/>
    <dgm:cxn modelId="{D0D0102E-8382-4E9E-8660-A0DA8BF206E2}" srcId="{9E0F3AEA-DDA8-4B71-A50F-861F9A95D0A8}" destId="{EB415F2C-ADB6-43D9-88D0-BF2FAD69F416}" srcOrd="3" destOrd="0" parTransId="{2CE3722E-4663-4BE1-B67D-3E6E7C1FC410}" sibTransId="{2EC1DA22-DC12-4157-B077-9DC6076B1ABB}"/>
    <dgm:cxn modelId="{FC25BF5E-50C0-4D6E-B98D-D28D0F1003E4}" type="presOf" srcId="{BFF4C10E-4D49-47A5-A329-5C91EAF16B79}" destId="{D1E45225-B125-48F6-853C-C4BF9B92A459}" srcOrd="0" destOrd="0" presId="urn:microsoft.com/office/officeart/2008/layout/LinedList"/>
    <dgm:cxn modelId="{B5CC365F-01F9-48A3-B20F-D9B7D2C28FFE}" srcId="{9E0F3AEA-DDA8-4B71-A50F-861F9A95D0A8}" destId="{8DBA50DA-2F25-4F9E-A921-81E763AC66A2}" srcOrd="0" destOrd="0" parTransId="{B35EBED0-B7B6-410F-BEDB-55B9CBCEE36E}" sibTransId="{7077FDFD-C0C5-4A6E-A740-A5CEAF3CC7A1}"/>
    <dgm:cxn modelId="{EF3A4C4D-A6F1-4346-81F0-C5E14607D191}" type="presOf" srcId="{434C788C-0B53-4FE1-AE19-617FDE885FEA}" destId="{AC59C77B-7BE2-41F0-808D-B7FC334B0E3F}" srcOrd="0" destOrd="0" presId="urn:microsoft.com/office/officeart/2008/layout/LinedList"/>
    <dgm:cxn modelId="{64922751-B3D1-4C61-A541-EFA4A091D180}" type="presOf" srcId="{8DBA50DA-2F25-4F9E-A921-81E763AC66A2}" destId="{7E540E3D-F4E2-4ED5-9D41-11D12031477C}" srcOrd="0" destOrd="0" presId="urn:microsoft.com/office/officeart/2008/layout/LinedList"/>
    <dgm:cxn modelId="{C529B781-7F73-4A0B-8C12-4B1E96E940D4}" srcId="{9E0F3AEA-DDA8-4B71-A50F-861F9A95D0A8}" destId="{B17A8AF4-7638-40B3-AC40-8656690BB864}" srcOrd="1" destOrd="0" parTransId="{CE6ACC94-6ABC-425B-AA24-62D94F20BD1A}" sibTransId="{E27F0338-F21A-4A03-8CBF-2B4D79AAAD6C}"/>
    <dgm:cxn modelId="{EFE53693-F00C-49B4-8B32-BEBA6571FAEC}" type="presOf" srcId="{B17A8AF4-7638-40B3-AC40-8656690BB864}" destId="{631D05E4-21E1-4123-A59C-CFCBB5DE853D}" srcOrd="0" destOrd="0" presId="urn:microsoft.com/office/officeart/2008/layout/LinedList"/>
    <dgm:cxn modelId="{39AD3698-C40A-41EC-A271-8330AA7DB6AD}" type="presOf" srcId="{84E2CD2B-8E0D-42C4-ADD7-4BEA299FA62A}" destId="{340D395D-02EC-4F20-B4AA-F2083BA6E34E}" srcOrd="0" destOrd="0" presId="urn:microsoft.com/office/officeart/2008/layout/LinedList"/>
    <dgm:cxn modelId="{065F939B-1581-4EBF-A2E0-96CE4666540B}" srcId="{9E0F3AEA-DDA8-4B71-A50F-861F9A95D0A8}" destId="{BFF4C10E-4D49-47A5-A329-5C91EAF16B79}" srcOrd="8" destOrd="0" parTransId="{A7A8A630-EA18-429E-85CB-474856DB990B}" sibTransId="{11E3C335-0FA5-4B06-906D-BC830BD02790}"/>
    <dgm:cxn modelId="{C96B30B0-C694-4773-A62F-095DAD875555}" type="presOf" srcId="{EB415F2C-ADB6-43D9-88D0-BF2FAD69F416}" destId="{4DDE5549-6FC4-4E0B-BAE0-503CFBA7E1D6}" srcOrd="0" destOrd="0" presId="urn:microsoft.com/office/officeart/2008/layout/LinedList"/>
    <dgm:cxn modelId="{05B060BA-A24B-4F8A-BDF3-C34CD1386BA6}" srcId="{9E0F3AEA-DDA8-4B71-A50F-861F9A95D0A8}" destId="{B702BD1C-E90C-4802-A987-87E3BA3A6A99}" srcOrd="2" destOrd="0" parTransId="{294F71CD-B336-47F4-A9FF-4B1D0D76CC3D}" sibTransId="{7765A0D7-3FA2-4E37-B31C-5B6E4D3744D0}"/>
    <dgm:cxn modelId="{332E18C3-A519-40ED-AF7E-F1F5B1CB64B1}" srcId="{9E0F3AEA-DDA8-4B71-A50F-861F9A95D0A8}" destId="{434C788C-0B53-4FE1-AE19-617FDE885FEA}" srcOrd="7" destOrd="0" parTransId="{D233BF68-7547-4C1D-8DCC-567D0572F020}" sibTransId="{B059016D-917E-4A0A-8F73-3F62BA8F157A}"/>
    <dgm:cxn modelId="{B4D391C6-FBD8-4B22-A08C-87F814017C01}" srcId="{9E0F3AEA-DDA8-4B71-A50F-861F9A95D0A8}" destId="{19ED677F-73F0-493F-A1DC-EF6065294634}" srcOrd="6" destOrd="0" parTransId="{5C8245EE-6D1D-4002-A725-C1496A59625A}" sibTransId="{C1909D1A-20AD-4378-852F-8EAFE087BD5B}"/>
    <dgm:cxn modelId="{664DFDCC-6CBB-4050-AEF4-69C2685F76A6}" type="presOf" srcId="{9E0F3AEA-DDA8-4B71-A50F-861F9A95D0A8}" destId="{FF071F33-3C63-45FA-891F-D0A607D5BCA4}" srcOrd="0" destOrd="0" presId="urn:microsoft.com/office/officeart/2008/layout/LinedList"/>
    <dgm:cxn modelId="{28ABF0D5-B219-4E51-A399-E160C6AAD400}" type="presOf" srcId="{19ED677F-73F0-493F-A1DC-EF6065294634}" destId="{B30594FA-A4A3-4DEE-B428-BFA84999FB34}" srcOrd="0" destOrd="0" presId="urn:microsoft.com/office/officeart/2008/layout/LinedList"/>
    <dgm:cxn modelId="{8662EFE5-88E3-45DA-8635-FE2C33AC61F4}" type="presOf" srcId="{B702BD1C-E90C-4802-A987-87E3BA3A6A99}" destId="{96BDE9E6-7452-4270-A41F-278137440D1B}" srcOrd="0" destOrd="0" presId="urn:microsoft.com/office/officeart/2008/layout/LinedList"/>
    <dgm:cxn modelId="{CE4F7E88-4A4A-40AC-8DE1-E6EB4D7E480A}" type="presParOf" srcId="{FF071F33-3C63-45FA-891F-D0A607D5BCA4}" destId="{2282AE55-AD13-4B41-BA9F-193F8DC34C70}" srcOrd="0" destOrd="0" presId="urn:microsoft.com/office/officeart/2008/layout/LinedList"/>
    <dgm:cxn modelId="{2D16EF67-5BB7-49AB-BE5E-85676AB62C6B}" type="presParOf" srcId="{FF071F33-3C63-45FA-891F-D0A607D5BCA4}" destId="{0102AB57-245F-440C-96D1-2261A293F451}" srcOrd="1" destOrd="0" presId="urn:microsoft.com/office/officeart/2008/layout/LinedList"/>
    <dgm:cxn modelId="{6F31B117-CE4A-43CF-8051-94680EB07032}" type="presParOf" srcId="{0102AB57-245F-440C-96D1-2261A293F451}" destId="{7E540E3D-F4E2-4ED5-9D41-11D12031477C}" srcOrd="0" destOrd="0" presId="urn:microsoft.com/office/officeart/2008/layout/LinedList"/>
    <dgm:cxn modelId="{9A768DE9-AA18-45D6-B933-6B4861B36456}" type="presParOf" srcId="{0102AB57-245F-440C-96D1-2261A293F451}" destId="{2B77931E-06CE-4E94-AAC1-1EDAEC04689A}" srcOrd="1" destOrd="0" presId="urn:microsoft.com/office/officeart/2008/layout/LinedList"/>
    <dgm:cxn modelId="{0D9CBF3E-CFBE-45CC-88AF-3D166E174D4F}" type="presParOf" srcId="{FF071F33-3C63-45FA-891F-D0A607D5BCA4}" destId="{894C4CF8-7FAC-4858-B5BD-6DB6DAE1D39B}" srcOrd="2" destOrd="0" presId="urn:microsoft.com/office/officeart/2008/layout/LinedList"/>
    <dgm:cxn modelId="{53D397C9-5EB9-465B-B161-4E2FF9763613}" type="presParOf" srcId="{FF071F33-3C63-45FA-891F-D0A607D5BCA4}" destId="{A0365D44-53BC-48CA-B1A4-7C68A277794C}" srcOrd="3" destOrd="0" presId="urn:microsoft.com/office/officeart/2008/layout/LinedList"/>
    <dgm:cxn modelId="{EE960911-49C1-4C75-B941-7EF4BAF84CAE}" type="presParOf" srcId="{A0365D44-53BC-48CA-B1A4-7C68A277794C}" destId="{631D05E4-21E1-4123-A59C-CFCBB5DE853D}" srcOrd="0" destOrd="0" presId="urn:microsoft.com/office/officeart/2008/layout/LinedList"/>
    <dgm:cxn modelId="{B4755D19-5968-4E48-B682-27F8BE834D91}" type="presParOf" srcId="{A0365D44-53BC-48CA-B1A4-7C68A277794C}" destId="{AF40540C-2576-4A9B-970B-DA99376EFDBD}" srcOrd="1" destOrd="0" presId="urn:microsoft.com/office/officeart/2008/layout/LinedList"/>
    <dgm:cxn modelId="{BD74ED6F-FE86-41CE-85C1-9B95E65F67AE}" type="presParOf" srcId="{FF071F33-3C63-45FA-891F-D0A607D5BCA4}" destId="{21000C00-D509-49B0-9E29-550B5E4C3EBF}" srcOrd="4" destOrd="0" presId="urn:microsoft.com/office/officeart/2008/layout/LinedList"/>
    <dgm:cxn modelId="{851DB67F-4082-42E4-B7DC-A1C65BCDBC73}" type="presParOf" srcId="{FF071F33-3C63-45FA-891F-D0A607D5BCA4}" destId="{C28DAC1B-CA3D-4F2F-A956-C6E8E497DE73}" srcOrd="5" destOrd="0" presId="urn:microsoft.com/office/officeart/2008/layout/LinedList"/>
    <dgm:cxn modelId="{45A36E04-AE7E-4082-A1D2-CE93748C6AA0}" type="presParOf" srcId="{C28DAC1B-CA3D-4F2F-A956-C6E8E497DE73}" destId="{96BDE9E6-7452-4270-A41F-278137440D1B}" srcOrd="0" destOrd="0" presId="urn:microsoft.com/office/officeart/2008/layout/LinedList"/>
    <dgm:cxn modelId="{0BB62255-BC2D-4C30-A7BC-506BB7CA0393}" type="presParOf" srcId="{C28DAC1B-CA3D-4F2F-A956-C6E8E497DE73}" destId="{B3B6CD59-7C5B-4C99-B0B8-D4EA75A4A65B}" srcOrd="1" destOrd="0" presId="urn:microsoft.com/office/officeart/2008/layout/LinedList"/>
    <dgm:cxn modelId="{2C79C34B-9D22-4DD9-AE10-3A4AF881136B}" type="presParOf" srcId="{FF071F33-3C63-45FA-891F-D0A607D5BCA4}" destId="{AEBAA3B7-FA7F-4922-8568-21C0CD80542E}" srcOrd="6" destOrd="0" presId="urn:microsoft.com/office/officeart/2008/layout/LinedList"/>
    <dgm:cxn modelId="{9CBA4E90-F820-4FE1-8B28-0B4CE2B32DCA}" type="presParOf" srcId="{FF071F33-3C63-45FA-891F-D0A607D5BCA4}" destId="{15536801-80A3-4F9B-8ED8-02E651B3E7F4}" srcOrd="7" destOrd="0" presId="urn:microsoft.com/office/officeart/2008/layout/LinedList"/>
    <dgm:cxn modelId="{F5201F13-8D9F-48C9-92F9-EC8DE32F2B7E}" type="presParOf" srcId="{15536801-80A3-4F9B-8ED8-02E651B3E7F4}" destId="{4DDE5549-6FC4-4E0B-BAE0-503CFBA7E1D6}" srcOrd="0" destOrd="0" presId="urn:microsoft.com/office/officeart/2008/layout/LinedList"/>
    <dgm:cxn modelId="{BB5C31A3-6C80-4887-B57D-578613C52EDB}" type="presParOf" srcId="{15536801-80A3-4F9B-8ED8-02E651B3E7F4}" destId="{231F164C-B44A-472B-8262-CB2FD22B2244}" srcOrd="1" destOrd="0" presId="urn:microsoft.com/office/officeart/2008/layout/LinedList"/>
    <dgm:cxn modelId="{C4F9FA78-16C8-4620-BA1F-DE12EFA02FED}" type="presParOf" srcId="{FF071F33-3C63-45FA-891F-D0A607D5BCA4}" destId="{28BDAC94-D6C7-4DB8-AFE4-B94B9DB1BDAB}" srcOrd="8" destOrd="0" presId="urn:microsoft.com/office/officeart/2008/layout/LinedList"/>
    <dgm:cxn modelId="{4755678F-A92C-4952-B8EC-DDD13EC017C5}" type="presParOf" srcId="{FF071F33-3C63-45FA-891F-D0A607D5BCA4}" destId="{BA9A8D78-503F-42AD-9452-DB1381A32909}" srcOrd="9" destOrd="0" presId="urn:microsoft.com/office/officeart/2008/layout/LinedList"/>
    <dgm:cxn modelId="{26B64E72-B777-4D1C-B69F-DF366C570397}" type="presParOf" srcId="{BA9A8D78-503F-42AD-9452-DB1381A32909}" destId="{120B1B15-B365-4B4C-8310-8EE6AACB0F17}" srcOrd="0" destOrd="0" presId="urn:microsoft.com/office/officeart/2008/layout/LinedList"/>
    <dgm:cxn modelId="{8104FCCD-4D78-4E21-85E0-AF953231E3F8}" type="presParOf" srcId="{BA9A8D78-503F-42AD-9452-DB1381A32909}" destId="{05E55D13-491D-4138-BE2A-F5FABD4320E4}" srcOrd="1" destOrd="0" presId="urn:microsoft.com/office/officeart/2008/layout/LinedList"/>
    <dgm:cxn modelId="{B7C143F8-6516-4B20-9717-4B553DA052ED}" type="presParOf" srcId="{FF071F33-3C63-45FA-891F-D0A607D5BCA4}" destId="{53872C09-A67F-44E0-A1C3-908E7F9679AC}" srcOrd="10" destOrd="0" presId="urn:microsoft.com/office/officeart/2008/layout/LinedList"/>
    <dgm:cxn modelId="{183E8BBB-6743-4347-91D9-4B7ED209DA0A}" type="presParOf" srcId="{FF071F33-3C63-45FA-891F-D0A607D5BCA4}" destId="{84CB0CAD-5B15-4D36-B4C8-B60FA1DBA871}" srcOrd="11" destOrd="0" presId="urn:microsoft.com/office/officeart/2008/layout/LinedList"/>
    <dgm:cxn modelId="{784228B5-1AEC-4721-8838-D07F80567C06}" type="presParOf" srcId="{84CB0CAD-5B15-4D36-B4C8-B60FA1DBA871}" destId="{340D395D-02EC-4F20-B4AA-F2083BA6E34E}" srcOrd="0" destOrd="0" presId="urn:microsoft.com/office/officeart/2008/layout/LinedList"/>
    <dgm:cxn modelId="{0242FFB7-BF60-45A6-AF08-284295B60AC7}" type="presParOf" srcId="{84CB0CAD-5B15-4D36-B4C8-B60FA1DBA871}" destId="{4B8B36DC-321E-45F3-8E00-BBE107A47A2A}" srcOrd="1" destOrd="0" presId="urn:microsoft.com/office/officeart/2008/layout/LinedList"/>
    <dgm:cxn modelId="{FA197678-7DD5-4D0F-8240-289F30B35B89}" type="presParOf" srcId="{FF071F33-3C63-45FA-891F-D0A607D5BCA4}" destId="{5F83BFC7-31C6-454F-BC5C-BE2181BF8FBE}" srcOrd="12" destOrd="0" presId="urn:microsoft.com/office/officeart/2008/layout/LinedList"/>
    <dgm:cxn modelId="{9DE91BD4-9A22-43E2-86D5-49966A4DC72F}" type="presParOf" srcId="{FF071F33-3C63-45FA-891F-D0A607D5BCA4}" destId="{08D2971B-A416-4568-8BE4-92D394191FA7}" srcOrd="13" destOrd="0" presId="urn:microsoft.com/office/officeart/2008/layout/LinedList"/>
    <dgm:cxn modelId="{3BDC8D30-9CDF-4A49-9A04-5FAE077DA646}" type="presParOf" srcId="{08D2971B-A416-4568-8BE4-92D394191FA7}" destId="{B30594FA-A4A3-4DEE-B428-BFA84999FB34}" srcOrd="0" destOrd="0" presId="urn:microsoft.com/office/officeart/2008/layout/LinedList"/>
    <dgm:cxn modelId="{F56FBF4A-8743-4B45-835A-64CCAFB800A5}" type="presParOf" srcId="{08D2971B-A416-4568-8BE4-92D394191FA7}" destId="{83E30A7D-72EF-4BCE-80DE-6725C1DEF7CF}" srcOrd="1" destOrd="0" presId="urn:microsoft.com/office/officeart/2008/layout/LinedList"/>
    <dgm:cxn modelId="{C035279D-5E52-4570-95B4-F6B33CA858D8}" type="presParOf" srcId="{FF071F33-3C63-45FA-891F-D0A607D5BCA4}" destId="{D8C6C83C-EC1E-4BB4-BAF4-6F9B493BC904}" srcOrd="14" destOrd="0" presId="urn:microsoft.com/office/officeart/2008/layout/LinedList"/>
    <dgm:cxn modelId="{F1EA970D-927C-4916-96A8-68ED6FFF46E7}" type="presParOf" srcId="{FF071F33-3C63-45FA-891F-D0A607D5BCA4}" destId="{BEA68A7F-E24A-4591-8159-835DEB1E62A7}" srcOrd="15" destOrd="0" presId="urn:microsoft.com/office/officeart/2008/layout/LinedList"/>
    <dgm:cxn modelId="{A1F2B6B2-FB4D-43D2-830C-1811EFB1AE3A}" type="presParOf" srcId="{BEA68A7F-E24A-4591-8159-835DEB1E62A7}" destId="{AC59C77B-7BE2-41F0-808D-B7FC334B0E3F}" srcOrd="0" destOrd="0" presId="urn:microsoft.com/office/officeart/2008/layout/LinedList"/>
    <dgm:cxn modelId="{53875A1A-4AFE-4FD8-B397-1B64CFFC9CDC}" type="presParOf" srcId="{BEA68A7F-E24A-4591-8159-835DEB1E62A7}" destId="{AC4AA19A-9FF9-4A65-BB0C-4B17FC7D9A63}" srcOrd="1" destOrd="0" presId="urn:microsoft.com/office/officeart/2008/layout/LinedList"/>
    <dgm:cxn modelId="{356725AE-A757-4A94-8B60-F04E1CF6C9E1}" type="presParOf" srcId="{FF071F33-3C63-45FA-891F-D0A607D5BCA4}" destId="{AD2AFCD3-612F-44B7-B7E4-023CC11AFC57}" srcOrd="16" destOrd="0" presId="urn:microsoft.com/office/officeart/2008/layout/LinedList"/>
    <dgm:cxn modelId="{A9955BA3-4061-4370-B4AF-30AB55382C97}" type="presParOf" srcId="{FF071F33-3C63-45FA-891F-D0A607D5BCA4}" destId="{78C169B4-28CC-4297-8E85-C3748DF21648}" srcOrd="17" destOrd="0" presId="urn:microsoft.com/office/officeart/2008/layout/LinedList"/>
    <dgm:cxn modelId="{17AC172C-2B02-441B-AF8F-28B66D427607}" type="presParOf" srcId="{78C169B4-28CC-4297-8E85-C3748DF21648}" destId="{D1E45225-B125-48F6-853C-C4BF9B92A459}" srcOrd="0" destOrd="0" presId="urn:microsoft.com/office/officeart/2008/layout/LinedList"/>
    <dgm:cxn modelId="{0EC7F7B5-D311-4BEC-8804-4A62EF3A9B5E}" type="presParOf" srcId="{78C169B4-28CC-4297-8E85-C3748DF21648}" destId="{3C28BC75-C7D9-4961-82C5-403BFD6DE79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2B5CDC-8653-43BC-AE3E-B0CCDEB3185B}"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AEC7B89-6D28-43A0-ADD6-42D20B04431B}">
      <dgm:prSet/>
      <dgm:spPr/>
      <dgm:t>
        <a:bodyPr/>
        <a:lstStyle/>
        <a:p>
          <a:pPr>
            <a:lnSpc>
              <a:spcPct val="100000"/>
            </a:lnSpc>
            <a:defRPr cap="all"/>
          </a:pPr>
          <a:r>
            <a:rPr lang="en-US"/>
            <a:t>Review</a:t>
          </a:r>
        </a:p>
      </dgm:t>
    </dgm:pt>
    <dgm:pt modelId="{9C5E62B0-4597-49C3-BA0C-EBA3E9B582B3}" type="parTrans" cxnId="{973BA413-E860-431E-9DF2-605316978A8A}">
      <dgm:prSet/>
      <dgm:spPr/>
      <dgm:t>
        <a:bodyPr/>
        <a:lstStyle/>
        <a:p>
          <a:endParaRPr lang="en-US"/>
        </a:p>
      </dgm:t>
    </dgm:pt>
    <dgm:pt modelId="{0E0AB906-DF71-410E-8CA3-FC522143FE23}" type="sibTrans" cxnId="{973BA413-E860-431E-9DF2-605316978A8A}">
      <dgm:prSet/>
      <dgm:spPr/>
      <dgm:t>
        <a:bodyPr/>
        <a:lstStyle/>
        <a:p>
          <a:endParaRPr lang="en-US"/>
        </a:p>
      </dgm:t>
    </dgm:pt>
    <dgm:pt modelId="{C66660F0-71BA-4C43-8A0E-4FF3406F194C}">
      <dgm:prSet/>
      <dgm:spPr/>
      <dgm:t>
        <a:bodyPr/>
        <a:lstStyle/>
        <a:p>
          <a:pPr>
            <a:lnSpc>
              <a:spcPct val="100000"/>
            </a:lnSpc>
            <a:defRPr cap="all"/>
          </a:pPr>
          <a:r>
            <a:rPr lang="en-US"/>
            <a:t>Approval</a:t>
          </a:r>
        </a:p>
      </dgm:t>
    </dgm:pt>
    <dgm:pt modelId="{BD559A37-C6C9-495A-88E6-5525271DA85E}" type="parTrans" cxnId="{935A49B9-01BD-4588-A57F-15AA78837D00}">
      <dgm:prSet/>
      <dgm:spPr/>
      <dgm:t>
        <a:bodyPr/>
        <a:lstStyle/>
        <a:p>
          <a:endParaRPr lang="en-US"/>
        </a:p>
      </dgm:t>
    </dgm:pt>
    <dgm:pt modelId="{35DFBFE7-6D46-4397-A5E7-DF2D5983E9BF}" type="sibTrans" cxnId="{935A49B9-01BD-4588-A57F-15AA78837D00}">
      <dgm:prSet/>
      <dgm:spPr/>
      <dgm:t>
        <a:bodyPr/>
        <a:lstStyle/>
        <a:p>
          <a:endParaRPr lang="en-US"/>
        </a:p>
      </dgm:t>
    </dgm:pt>
    <dgm:pt modelId="{CED32454-5940-4B7D-A35C-BE6571B13502}" type="pres">
      <dgm:prSet presAssocID="{CF2B5CDC-8653-43BC-AE3E-B0CCDEB3185B}" presName="root" presStyleCnt="0">
        <dgm:presLayoutVars>
          <dgm:dir/>
          <dgm:resizeHandles val="exact"/>
        </dgm:presLayoutVars>
      </dgm:prSet>
      <dgm:spPr/>
    </dgm:pt>
    <dgm:pt modelId="{72403E03-4E4A-4559-934F-606C45E5A5DD}" type="pres">
      <dgm:prSet presAssocID="{BAEC7B89-6D28-43A0-ADD6-42D20B04431B}" presName="compNode" presStyleCnt="0"/>
      <dgm:spPr/>
    </dgm:pt>
    <dgm:pt modelId="{EB02B3AE-7379-41E1-9064-CAF6AB6AAA07}" type="pres">
      <dgm:prSet presAssocID="{BAEC7B89-6D28-43A0-ADD6-42D20B04431B}" presName="iconBgRect" presStyleLbl="bgShp" presStyleIdx="0" presStyleCnt="2"/>
      <dgm:spPr/>
    </dgm:pt>
    <dgm:pt modelId="{CDB04880-AFCC-44C4-9F9D-4952151CE7CB}" type="pres">
      <dgm:prSet presAssocID="{BAEC7B89-6D28-43A0-ADD6-42D20B04431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ustomer Review"/>
        </a:ext>
      </dgm:extLst>
    </dgm:pt>
    <dgm:pt modelId="{20B78E50-BA34-44E7-B12D-B58E412612F8}" type="pres">
      <dgm:prSet presAssocID="{BAEC7B89-6D28-43A0-ADD6-42D20B04431B}" presName="spaceRect" presStyleCnt="0"/>
      <dgm:spPr/>
    </dgm:pt>
    <dgm:pt modelId="{AE9BD2E2-D9FC-43AA-9AFB-3C9416AB3899}" type="pres">
      <dgm:prSet presAssocID="{BAEC7B89-6D28-43A0-ADD6-42D20B04431B}" presName="textRect" presStyleLbl="revTx" presStyleIdx="0" presStyleCnt="2">
        <dgm:presLayoutVars>
          <dgm:chMax val="1"/>
          <dgm:chPref val="1"/>
        </dgm:presLayoutVars>
      </dgm:prSet>
      <dgm:spPr/>
    </dgm:pt>
    <dgm:pt modelId="{EC8E4CCB-CA85-4BB0-B3F9-7E26F0657192}" type="pres">
      <dgm:prSet presAssocID="{0E0AB906-DF71-410E-8CA3-FC522143FE23}" presName="sibTrans" presStyleCnt="0"/>
      <dgm:spPr/>
    </dgm:pt>
    <dgm:pt modelId="{3507658F-1D28-4433-9C02-ACE173D09114}" type="pres">
      <dgm:prSet presAssocID="{C66660F0-71BA-4C43-8A0E-4FF3406F194C}" presName="compNode" presStyleCnt="0"/>
      <dgm:spPr/>
    </dgm:pt>
    <dgm:pt modelId="{74E5D3A5-2EB7-461F-BEA5-830D61A36216}" type="pres">
      <dgm:prSet presAssocID="{C66660F0-71BA-4C43-8A0E-4FF3406F194C}" presName="iconBgRect" presStyleLbl="bgShp" presStyleIdx="1" presStyleCnt="2"/>
      <dgm:spPr/>
    </dgm:pt>
    <dgm:pt modelId="{01A0831E-0DED-4668-8F5B-58017726596E}" type="pres">
      <dgm:prSet presAssocID="{C66660F0-71BA-4C43-8A0E-4FF3406F194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pping Hands"/>
        </a:ext>
      </dgm:extLst>
    </dgm:pt>
    <dgm:pt modelId="{9DA93D93-FD15-4F17-8270-0207797FCECF}" type="pres">
      <dgm:prSet presAssocID="{C66660F0-71BA-4C43-8A0E-4FF3406F194C}" presName="spaceRect" presStyleCnt="0"/>
      <dgm:spPr/>
    </dgm:pt>
    <dgm:pt modelId="{582A8A0E-CB34-4139-AC5D-6D88ADB08969}" type="pres">
      <dgm:prSet presAssocID="{C66660F0-71BA-4C43-8A0E-4FF3406F194C}" presName="textRect" presStyleLbl="revTx" presStyleIdx="1" presStyleCnt="2">
        <dgm:presLayoutVars>
          <dgm:chMax val="1"/>
          <dgm:chPref val="1"/>
        </dgm:presLayoutVars>
      </dgm:prSet>
      <dgm:spPr/>
    </dgm:pt>
  </dgm:ptLst>
  <dgm:cxnLst>
    <dgm:cxn modelId="{973BA413-E860-431E-9DF2-605316978A8A}" srcId="{CF2B5CDC-8653-43BC-AE3E-B0CCDEB3185B}" destId="{BAEC7B89-6D28-43A0-ADD6-42D20B04431B}" srcOrd="0" destOrd="0" parTransId="{9C5E62B0-4597-49C3-BA0C-EBA3E9B582B3}" sibTransId="{0E0AB906-DF71-410E-8CA3-FC522143FE23}"/>
    <dgm:cxn modelId="{825DEB2B-3717-467D-AB25-D0304E7118F9}" type="presOf" srcId="{CF2B5CDC-8653-43BC-AE3E-B0CCDEB3185B}" destId="{CED32454-5940-4B7D-A35C-BE6571B13502}" srcOrd="0" destOrd="0" presId="urn:microsoft.com/office/officeart/2018/5/layout/IconCircleLabelList"/>
    <dgm:cxn modelId="{78F8612D-7C4E-4A7E-8771-AA94103EA2EB}" type="presOf" srcId="{C66660F0-71BA-4C43-8A0E-4FF3406F194C}" destId="{582A8A0E-CB34-4139-AC5D-6D88ADB08969}" srcOrd="0" destOrd="0" presId="urn:microsoft.com/office/officeart/2018/5/layout/IconCircleLabelList"/>
    <dgm:cxn modelId="{935A49B9-01BD-4588-A57F-15AA78837D00}" srcId="{CF2B5CDC-8653-43BC-AE3E-B0CCDEB3185B}" destId="{C66660F0-71BA-4C43-8A0E-4FF3406F194C}" srcOrd="1" destOrd="0" parTransId="{BD559A37-C6C9-495A-88E6-5525271DA85E}" sibTransId="{35DFBFE7-6D46-4397-A5E7-DF2D5983E9BF}"/>
    <dgm:cxn modelId="{1E2FD4C9-945C-4D70-BDB2-2E5339FD9F7E}" type="presOf" srcId="{BAEC7B89-6D28-43A0-ADD6-42D20B04431B}" destId="{AE9BD2E2-D9FC-43AA-9AFB-3C9416AB3899}" srcOrd="0" destOrd="0" presId="urn:microsoft.com/office/officeart/2018/5/layout/IconCircleLabelList"/>
    <dgm:cxn modelId="{5EA26E54-12D2-4428-89F2-238E1A119A30}" type="presParOf" srcId="{CED32454-5940-4B7D-A35C-BE6571B13502}" destId="{72403E03-4E4A-4559-934F-606C45E5A5DD}" srcOrd="0" destOrd="0" presId="urn:microsoft.com/office/officeart/2018/5/layout/IconCircleLabelList"/>
    <dgm:cxn modelId="{EDEA14ED-EB8D-4751-8343-C5BB72487C1D}" type="presParOf" srcId="{72403E03-4E4A-4559-934F-606C45E5A5DD}" destId="{EB02B3AE-7379-41E1-9064-CAF6AB6AAA07}" srcOrd="0" destOrd="0" presId="urn:microsoft.com/office/officeart/2018/5/layout/IconCircleLabelList"/>
    <dgm:cxn modelId="{D0E7324D-EC88-4A28-8987-B46FADE9BBE7}" type="presParOf" srcId="{72403E03-4E4A-4559-934F-606C45E5A5DD}" destId="{CDB04880-AFCC-44C4-9F9D-4952151CE7CB}" srcOrd="1" destOrd="0" presId="urn:microsoft.com/office/officeart/2018/5/layout/IconCircleLabelList"/>
    <dgm:cxn modelId="{B7A34800-434B-4E7C-AE04-FBF267C8C3F7}" type="presParOf" srcId="{72403E03-4E4A-4559-934F-606C45E5A5DD}" destId="{20B78E50-BA34-44E7-B12D-B58E412612F8}" srcOrd="2" destOrd="0" presId="urn:microsoft.com/office/officeart/2018/5/layout/IconCircleLabelList"/>
    <dgm:cxn modelId="{947F3ECA-2547-4E37-B426-F4D2921F1FCD}" type="presParOf" srcId="{72403E03-4E4A-4559-934F-606C45E5A5DD}" destId="{AE9BD2E2-D9FC-43AA-9AFB-3C9416AB3899}" srcOrd="3" destOrd="0" presId="urn:microsoft.com/office/officeart/2018/5/layout/IconCircleLabelList"/>
    <dgm:cxn modelId="{30A16ACB-3040-4449-94C9-C73F700CE4B8}" type="presParOf" srcId="{CED32454-5940-4B7D-A35C-BE6571B13502}" destId="{EC8E4CCB-CA85-4BB0-B3F9-7E26F0657192}" srcOrd="1" destOrd="0" presId="urn:microsoft.com/office/officeart/2018/5/layout/IconCircleLabelList"/>
    <dgm:cxn modelId="{F833C35B-67A1-4283-8E9A-C16357748D74}" type="presParOf" srcId="{CED32454-5940-4B7D-A35C-BE6571B13502}" destId="{3507658F-1D28-4433-9C02-ACE173D09114}" srcOrd="2" destOrd="0" presId="urn:microsoft.com/office/officeart/2018/5/layout/IconCircleLabelList"/>
    <dgm:cxn modelId="{2EDDA368-8A94-46DD-B1D6-5A6CBD3E292E}" type="presParOf" srcId="{3507658F-1D28-4433-9C02-ACE173D09114}" destId="{74E5D3A5-2EB7-461F-BEA5-830D61A36216}" srcOrd="0" destOrd="0" presId="urn:microsoft.com/office/officeart/2018/5/layout/IconCircleLabelList"/>
    <dgm:cxn modelId="{3B696BEE-BEF7-4FE9-A2D7-15B3E187CC6B}" type="presParOf" srcId="{3507658F-1D28-4433-9C02-ACE173D09114}" destId="{01A0831E-0DED-4668-8F5B-58017726596E}" srcOrd="1" destOrd="0" presId="urn:microsoft.com/office/officeart/2018/5/layout/IconCircleLabelList"/>
    <dgm:cxn modelId="{A42DBF5B-DDB3-4930-B769-DA091E8DCF2B}" type="presParOf" srcId="{3507658F-1D28-4433-9C02-ACE173D09114}" destId="{9DA93D93-FD15-4F17-8270-0207797FCECF}" srcOrd="2" destOrd="0" presId="urn:microsoft.com/office/officeart/2018/5/layout/IconCircleLabelList"/>
    <dgm:cxn modelId="{59AA1940-9594-4B08-BE9E-4FEC19C23FA1}" type="presParOf" srcId="{3507658F-1D28-4433-9C02-ACE173D09114}" destId="{582A8A0E-CB34-4139-AC5D-6D88ADB0896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68C9A9-64B4-4BD2-91F5-8AC8863E71A3}" type="doc">
      <dgm:prSet loTypeId="urn:microsoft.com/office/officeart/2005/8/layout/vList5" loCatId="list" qsTypeId="urn:microsoft.com/office/officeart/2005/8/quickstyle/simple2" qsCatId="simple" csTypeId="urn:microsoft.com/office/officeart/2005/8/colors/accent4_5" csCatId="accent4" phldr="1"/>
      <dgm:spPr/>
      <dgm:t>
        <a:bodyPr/>
        <a:lstStyle/>
        <a:p>
          <a:endParaRPr lang="en-US"/>
        </a:p>
      </dgm:t>
    </dgm:pt>
    <dgm:pt modelId="{444C558D-B705-40A2-BAD5-CC163AD32684}">
      <dgm:prSet/>
      <dgm:spPr/>
      <dgm:t>
        <a:bodyPr/>
        <a:lstStyle/>
        <a:p>
          <a:pPr>
            <a:defRPr cap="all"/>
          </a:pPr>
          <a:r>
            <a:rPr lang="en-US" dirty="0"/>
            <a:t>Knowledge Sharing &amp; Networking</a:t>
          </a:r>
        </a:p>
      </dgm:t>
    </dgm:pt>
    <dgm:pt modelId="{D1E3C321-B2D8-4BE6-90FA-EAD801E2CCFC}" type="parTrans" cxnId="{D30450D0-6BEA-44F3-BCCD-3D31B1098A08}">
      <dgm:prSet/>
      <dgm:spPr/>
      <dgm:t>
        <a:bodyPr/>
        <a:lstStyle/>
        <a:p>
          <a:endParaRPr lang="en-US"/>
        </a:p>
      </dgm:t>
    </dgm:pt>
    <dgm:pt modelId="{9BC087CE-1C4D-47BB-87BD-3130CC0078AB}" type="sibTrans" cxnId="{D30450D0-6BEA-44F3-BCCD-3D31B1098A08}">
      <dgm:prSet/>
      <dgm:spPr/>
      <dgm:t>
        <a:bodyPr/>
        <a:lstStyle/>
        <a:p>
          <a:endParaRPr lang="en-US"/>
        </a:p>
      </dgm:t>
    </dgm:pt>
    <dgm:pt modelId="{45C8E047-2492-4F76-964F-FE0494C571D9}">
      <dgm:prSet/>
      <dgm:spPr/>
      <dgm:t>
        <a:bodyPr/>
        <a:lstStyle/>
        <a:p>
          <a:pPr>
            <a:defRPr cap="all"/>
          </a:pPr>
          <a:r>
            <a:rPr lang="en-US" dirty="0"/>
            <a:t>2025 advocacy</a:t>
          </a:r>
        </a:p>
      </dgm:t>
    </dgm:pt>
    <dgm:pt modelId="{E45505EB-A618-472B-9FB3-913B448B04E7}" type="parTrans" cxnId="{5451C40E-89D6-451A-B85E-2AD6B4B76556}">
      <dgm:prSet/>
      <dgm:spPr/>
      <dgm:t>
        <a:bodyPr/>
        <a:lstStyle/>
        <a:p>
          <a:endParaRPr lang="en-US"/>
        </a:p>
      </dgm:t>
    </dgm:pt>
    <dgm:pt modelId="{4F5E2378-F144-4093-BC1B-5E9C4319AB76}" type="sibTrans" cxnId="{5451C40E-89D6-451A-B85E-2AD6B4B76556}">
      <dgm:prSet/>
      <dgm:spPr/>
      <dgm:t>
        <a:bodyPr/>
        <a:lstStyle/>
        <a:p>
          <a:endParaRPr lang="en-US"/>
        </a:p>
      </dgm:t>
    </dgm:pt>
    <dgm:pt modelId="{247EE0A9-4942-4173-9F81-0F9871503F2D}">
      <dgm:prSet/>
      <dgm:spPr/>
      <dgm:t>
        <a:bodyPr/>
        <a:lstStyle/>
        <a:p>
          <a:pPr>
            <a:defRPr cap="all"/>
          </a:pPr>
          <a:r>
            <a:rPr lang="en-US" dirty="0"/>
            <a:t>Outreach</a:t>
          </a:r>
        </a:p>
      </dgm:t>
    </dgm:pt>
    <dgm:pt modelId="{2429DA98-8051-4EB0-ADFC-801D9F167F53}" type="parTrans" cxnId="{BBBAEAF5-01B9-4D9C-A70C-EB851E0D9FED}">
      <dgm:prSet/>
      <dgm:spPr/>
      <dgm:t>
        <a:bodyPr/>
        <a:lstStyle/>
        <a:p>
          <a:endParaRPr lang="en-US"/>
        </a:p>
      </dgm:t>
    </dgm:pt>
    <dgm:pt modelId="{C0BAE41C-386D-4540-A6B0-3725425E3CF0}" type="sibTrans" cxnId="{BBBAEAF5-01B9-4D9C-A70C-EB851E0D9FED}">
      <dgm:prSet/>
      <dgm:spPr/>
      <dgm:t>
        <a:bodyPr/>
        <a:lstStyle/>
        <a:p>
          <a:endParaRPr lang="en-US"/>
        </a:p>
      </dgm:t>
    </dgm:pt>
    <dgm:pt modelId="{793A847A-4CE1-4F5E-A7C7-27C67FA12D56}">
      <dgm:prSet/>
      <dgm:spPr/>
      <dgm:t>
        <a:bodyPr/>
        <a:lstStyle/>
        <a:p>
          <a:pPr>
            <a:defRPr cap="all"/>
          </a:pPr>
          <a:r>
            <a:rPr lang="en-US" dirty="0"/>
            <a:t>2024 Conferences</a:t>
          </a:r>
        </a:p>
      </dgm:t>
    </dgm:pt>
    <dgm:pt modelId="{8D58243B-8E5C-4F84-BBFF-0FF4D9E2F041}" type="parTrans" cxnId="{D229770B-A4C1-48DC-988E-F9045A4680A0}">
      <dgm:prSet/>
      <dgm:spPr/>
      <dgm:t>
        <a:bodyPr/>
        <a:lstStyle/>
        <a:p>
          <a:endParaRPr lang="en-US"/>
        </a:p>
      </dgm:t>
    </dgm:pt>
    <dgm:pt modelId="{45F3B3F2-19B2-449C-8FF0-406DB8920768}" type="sibTrans" cxnId="{D229770B-A4C1-48DC-988E-F9045A4680A0}">
      <dgm:prSet/>
      <dgm:spPr/>
      <dgm:t>
        <a:bodyPr/>
        <a:lstStyle/>
        <a:p>
          <a:endParaRPr lang="en-US"/>
        </a:p>
      </dgm:t>
    </dgm:pt>
    <dgm:pt modelId="{D0B306AC-EDAE-46C6-86B8-1B62501A8D93}">
      <dgm:prSet/>
      <dgm:spPr/>
      <dgm:t>
        <a:bodyPr/>
        <a:lstStyle/>
        <a:p>
          <a:pPr>
            <a:defRPr cap="all"/>
          </a:pPr>
          <a:r>
            <a:rPr lang="en-US" dirty="0"/>
            <a:t>Think Tank Calls</a:t>
          </a:r>
        </a:p>
      </dgm:t>
    </dgm:pt>
    <dgm:pt modelId="{6ACBDBAB-76F0-46DA-BE1C-B238ABBED805}" type="parTrans" cxnId="{B43E2336-D763-410E-9CFB-B0667D9808B3}">
      <dgm:prSet/>
      <dgm:spPr/>
      <dgm:t>
        <a:bodyPr/>
        <a:lstStyle/>
        <a:p>
          <a:endParaRPr lang="en-US"/>
        </a:p>
      </dgm:t>
    </dgm:pt>
    <dgm:pt modelId="{6A4C7AF3-8E68-48C2-B9D0-78B95F95B09C}" type="sibTrans" cxnId="{B43E2336-D763-410E-9CFB-B0667D9808B3}">
      <dgm:prSet/>
      <dgm:spPr/>
      <dgm:t>
        <a:bodyPr/>
        <a:lstStyle/>
        <a:p>
          <a:endParaRPr lang="en-US"/>
        </a:p>
      </dgm:t>
    </dgm:pt>
    <dgm:pt modelId="{4EC50FDD-8887-4C7F-BE86-0C02E0821219}">
      <dgm:prSet/>
      <dgm:spPr/>
      <dgm:t>
        <a:bodyPr/>
        <a:lstStyle/>
        <a:p>
          <a:pPr>
            <a:defRPr cap="all"/>
          </a:pPr>
          <a:r>
            <a:rPr lang="en-US" dirty="0"/>
            <a:t>Community Success Stories</a:t>
          </a:r>
        </a:p>
      </dgm:t>
    </dgm:pt>
    <dgm:pt modelId="{208331B3-AF6C-42BE-8798-E004D65E9F77}" type="parTrans" cxnId="{C7465F89-8222-4456-BC01-5650603F87CC}">
      <dgm:prSet/>
      <dgm:spPr/>
      <dgm:t>
        <a:bodyPr/>
        <a:lstStyle/>
        <a:p>
          <a:endParaRPr lang="en-US"/>
        </a:p>
      </dgm:t>
    </dgm:pt>
    <dgm:pt modelId="{B77498E9-53D2-4AA4-90A4-2805B903091B}" type="sibTrans" cxnId="{C7465F89-8222-4456-BC01-5650603F87CC}">
      <dgm:prSet/>
      <dgm:spPr/>
      <dgm:t>
        <a:bodyPr/>
        <a:lstStyle/>
        <a:p>
          <a:endParaRPr lang="en-US"/>
        </a:p>
      </dgm:t>
    </dgm:pt>
    <dgm:pt modelId="{B807F3BA-B9EB-4209-A766-0949E38553EF}">
      <dgm:prSet/>
      <dgm:spPr/>
      <dgm:t>
        <a:bodyPr/>
        <a:lstStyle/>
        <a:p>
          <a:pPr>
            <a:defRPr cap="all"/>
          </a:pPr>
          <a:r>
            <a:rPr lang="en-US" dirty="0"/>
            <a:t>Advocacy Workship</a:t>
          </a:r>
        </a:p>
      </dgm:t>
    </dgm:pt>
    <dgm:pt modelId="{75DADF13-9033-4046-B6F9-64F5A6563525}" type="parTrans" cxnId="{94EEAD46-DF51-452C-9FEB-8AE1C6344A3D}">
      <dgm:prSet/>
      <dgm:spPr/>
      <dgm:t>
        <a:bodyPr/>
        <a:lstStyle/>
        <a:p>
          <a:endParaRPr lang="en-US"/>
        </a:p>
      </dgm:t>
    </dgm:pt>
    <dgm:pt modelId="{F2FF6804-623E-4B6C-8556-C765C72DEF57}" type="sibTrans" cxnId="{94EEAD46-DF51-452C-9FEB-8AE1C6344A3D}">
      <dgm:prSet/>
      <dgm:spPr/>
      <dgm:t>
        <a:bodyPr/>
        <a:lstStyle/>
        <a:p>
          <a:endParaRPr lang="en-US"/>
        </a:p>
      </dgm:t>
    </dgm:pt>
    <dgm:pt modelId="{58D95CB8-FAB3-4057-88DE-E446C68F305C}">
      <dgm:prSet/>
      <dgm:spPr/>
      <dgm:t>
        <a:bodyPr/>
        <a:lstStyle/>
        <a:p>
          <a:pPr>
            <a:defRPr cap="all"/>
          </a:pPr>
          <a:r>
            <a:rPr lang="en-US" dirty="0"/>
            <a:t>Legislative Agenda</a:t>
          </a:r>
        </a:p>
      </dgm:t>
    </dgm:pt>
    <dgm:pt modelId="{10E91D53-9452-46D9-8084-6A5128C33545}" type="parTrans" cxnId="{30BC3513-86B9-4A34-954E-21FD422DDA3A}">
      <dgm:prSet/>
      <dgm:spPr/>
      <dgm:t>
        <a:bodyPr/>
        <a:lstStyle/>
        <a:p>
          <a:endParaRPr lang="en-US"/>
        </a:p>
      </dgm:t>
    </dgm:pt>
    <dgm:pt modelId="{4662A096-5CE0-4AB5-B4A1-4A1D0666F4A3}" type="sibTrans" cxnId="{30BC3513-86B9-4A34-954E-21FD422DDA3A}">
      <dgm:prSet/>
      <dgm:spPr/>
      <dgm:t>
        <a:bodyPr/>
        <a:lstStyle/>
        <a:p>
          <a:endParaRPr lang="en-US"/>
        </a:p>
      </dgm:t>
    </dgm:pt>
    <dgm:pt modelId="{7B007DC3-85E4-4220-B4A4-04767796548E}">
      <dgm:prSet/>
      <dgm:spPr/>
      <dgm:t>
        <a:bodyPr/>
        <a:lstStyle/>
        <a:p>
          <a:pPr>
            <a:defRPr cap="all"/>
          </a:pPr>
          <a:r>
            <a:rPr lang="en-US" dirty="0"/>
            <a:t>Developer Day</a:t>
          </a:r>
        </a:p>
      </dgm:t>
    </dgm:pt>
    <dgm:pt modelId="{11EC6DC9-70B9-4833-89F7-6C7BB605B5DC}" type="parTrans" cxnId="{48CD08AA-6764-4541-9536-3BBE0B87216E}">
      <dgm:prSet/>
      <dgm:spPr/>
      <dgm:t>
        <a:bodyPr/>
        <a:lstStyle/>
        <a:p>
          <a:endParaRPr lang="en-US"/>
        </a:p>
      </dgm:t>
    </dgm:pt>
    <dgm:pt modelId="{B99FA11A-08FD-4686-A8B6-868F3123142C}" type="sibTrans" cxnId="{48CD08AA-6764-4541-9536-3BBE0B87216E}">
      <dgm:prSet/>
      <dgm:spPr/>
      <dgm:t>
        <a:bodyPr/>
        <a:lstStyle/>
        <a:p>
          <a:endParaRPr lang="en-US"/>
        </a:p>
      </dgm:t>
    </dgm:pt>
    <dgm:pt modelId="{6BA3F64A-3785-4D21-8C9B-4B8254B2CC85}">
      <dgm:prSet/>
      <dgm:spPr/>
      <dgm:t>
        <a:bodyPr/>
        <a:lstStyle/>
        <a:p>
          <a:pPr>
            <a:defRPr cap="all"/>
          </a:pPr>
          <a:r>
            <a:rPr lang="en-US" dirty="0"/>
            <a:t>Associate Member Connections</a:t>
          </a:r>
        </a:p>
      </dgm:t>
    </dgm:pt>
    <dgm:pt modelId="{3C70A823-B55E-41EF-B0BA-A2A869A9C445}" type="parTrans" cxnId="{22DA1608-1810-4869-B86F-E5E0087F1612}">
      <dgm:prSet/>
      <dgm:spPr/>
      <dgm:t>
        <a:bodyPr/>
        <a:lstStyle/>
        <a:p>
          <a:endParaRPr lang="en-US"/>
        </a:p>
      </dgm:t>
    </dgm:pt>
    <dgm:pt modelId="{22A18D0F-74AC-475C-AB64-54A35530FFA9}" type="sibTrans" cxnId="{22DA1608-1810-4869-B86F-E5E0087F1612}">
      <dgm:prSet/>
      <dgm:spPr/>
      <dgm:t>
        <a:bodyPr/>
        <a:lstStyle/>
        <a:p>
          <a:endParaRPr lang="en-US"/>
        </a:p>
      </dgm:t>
    </dgm:pt>
    <dgm:pt modelId="{A9416606-40AD-47FC-9A22-065E261E7EE9}">
      <dgm:prSet/>
      <dgm:spPr/>
      <dgm:t>
        <a:bodyPr/>
        <a:lstStyle/>
        <a:p>
          <a:pPr>
            <a:defRPr cap="all"/>
          </a:pPr>
          <a:r>
            <a:rPr lang="en-US" dirty="0"/>
            <a:t>Keep It Local </a:t>
          </a:r>
        </a:p>
      </dgm:t>
    </dgm:pt>
    <dgm:pt modelId="{35FF6344-974A-435F-997E-A19AB76AFFE8}" type="parTrans" cxnId="{0BC8C1DB-95EA-4AF1-93F8-A9FF1C99E3E2}">
      <dgm:prSet/>
      <dgm:spPr/>
      <dgm:t>
        <a:bodyPr/>
        <a:lstStyle/>
        <a:p>
          <a:endParaRPr lang="en-US"/>
        </a:p>
      </dgm:t>
    </dgm:pt>
    <dgm:pt modelId="{FA79026B-A813-4861-A0CB-7FF6A6B2FB44}" type="sibTrans" cxnId="{0BC8C1DB-95EA-4AF1-93F8-A9FF1C99E3E2}">
      <dgm:prSet/>
      <dgm:spPr/>
      <dgm:t>
        <a:bodyPr/>
        <a:lstStyle/>
        <a:p>
          <a:endParaRPr lang="en-US"/>
        </a:p>
      </dgm:t>
    </dgm:pt>
    <dgm:pt modelId="{88C37BF0-CB33-423C-8FD2-25DE5F2D03D8}">
      <dgm:prSet/>
      <dgm:spPr/>
      <dgm:t>
        <a:bodyPr/>
        <a:lstStyle/>
        <a:p>
          <a:pPr>
            <a:defRPr cap="all"/>
          </a:pPr>
          <a:r>
            <a:rPr lang="en-US" dirty="0"/>
            <a:t>Monitoring Interim Committees</a:t>
          </a:r>
        </a:p>
      </dgm:t>
    </dgm:pt>
    <dgm:pt modelId="{77E114DF-651A-4E90-8FE5-7F00979C3A0A}" type="parTrans" cxnId="{E7BE2E01-4688-4C10-9B3D-B6BBE7CA8997}">
      <dgm:prSet/>
      <dgm:spPr/>
      <dgm:t>
        <a:bodyPr/>
        <a:lstStyle/>
        <a:p>
          <a:endParaRPr lang="en-US"/>
        </a:p>
      </dgm:t>
    </dgm:pt>
    <dgm:pt modelId="{5CBFD98C-FDF4-47F1-84A6-E0EC9E5D6744}" type="sibTrans" cxnId="{E7BE2E01-4688-4C10-9B3D-B6BBE7CA8997}">
      <dgm:prSet/>
      <dgm:spPr/>
      <dgm:t>
        <a:bodyPr/>
        <a:lstStyle/>
        <a:p>
          <a:endParaRPr lang="en-US"/>
        </a:p>
      </dgm:t>
    </dgm:pt>
    <dgm:pt modelId="{F094BBAE-8B50-46D4-9187-FE18985CAE60}">
      <dgm:prSet/>
      <dgm:spPr/>
      <dgm:t>
        <a:bodyPr/>
        <a:lstStyle/>
        <a:p>
          <a:pPr>
            <a:defRPr cap="all"/>
          </a:pPr>
          <a:r>
            <a:rPr lang="en-US" dirty="0"/>
            <a:t>Promote Regional Groups</a:t>
          </a:r>
        </a:p>
      </dgm:t>
    </dgm:pt>
    <dgm:pt modelId="{4321B0CF-D34E-4F5B-9107-5C0F5D42FFF7}" type="parTrans" cxnId="{BF912361-E99A-4ABB-BDEE-7A41F30BF8A5}">
      <dgm:prSet/>
      <dgm:spPr/>
      <dgm:t>
        <a:bodyPr/>
        <a:lstStyle/>
        <a:p>
          <a:endParaRPr lang="en-US"/>
        </a:p>
      </dgm:t>
    </dgm:pt>
    <dgm:pt modelId="{226C0D3C-11D3-4976-A8F4-9C9B4A02C447}" type="sibTrans" cxnId="{BF912361-E99A-4ABB-BDEE-7A41F30BF8A5}">
      <dgm:prSet/>
      <dgm:spPr/>
      <dgm:t>
        <a:bodyPr/>
        <a:lstStyle/>
        <a:p>
          <a:endParaRPr lang="en-US"/>
        </a:p>
      </dgm:t>
    </dgm:pt>
    <dgm:pt modelId="{93A44A15-19D0-44A7-931B-3625F87485E4}" type="pres">
      <dgm:prSet presAssocID="{4A68C9A9-64B4-4BD2-91F5-8AC8863E71A3}" presName="Name0" presStyleCnt="0">
        <dgm:presLayoutVars>
          <dgm:dir/>
          <dgm:animLvl val="lvl"/>
          <dgm:resizeHandles val="exact"/>
        </dgm:presLayoutVars>
      </dgm:prSet>
      <dgm:spPr/>
    </dgm:pt>
    <dgm:pt modelId="{732A97DD-D678-4D04-84C6-81BEC2AE7764}" type="pres">
      <dgm:prSet presAssocID="{444C558D-B705-40A2-BAD5-CC163AD32684}" presName="linNode" presStyleCnt="0"/>
      <dgm:spPr/>
    </dgm:pt>
    <dgm:pt modelId="{98690896-2274-4D40-BFB8-C3E4245EF70A}" type="pres">
      <dgm:prSet presAssocID="{444C558D-B705-40A2-BAD5-CC163AD32684}" presName="parentText" presStyleLbl="node1" presStyleIdx="0" presStyleCnt="3">
        <dgm:presLayoutVars>
          <dgm:chMax val="1"/>
          <dgm:bulletEnabled val="1"/>
        </dgm:presLayoutVars>
      </dgm:prSet>
      <dgm:spPr/>
    </dgm:pt>
    <dgm:pt modelId="{5508A624-BFC3-49EC-A523-B12FED7DE928}" type="pres">
      <dgm:prSet presAssocID="{444C558D-B705-40A2-BAD5-CC163AD32684}" presName="descendantText" presStyleLbl="alignAccFollowNode1" presStyleIdx="0" presStyleCnt="3">
        <dgm:presLayoutVars>
          <dgm:bulletEnabled val="1"/>
        </dgm:presLayoutVars>
      </dgm:prSet>
      <dgm:spPr/>
    </dgm:pt>
    <dgm:pt modelId="{008D493D-CF4D-4769-88B8-A7B8B3FD1C04}" type="pres">
      <dgm:prSet presAssocID="{9BC087CE-1C4D-47BB-87BD-3130CC0078AB}" presName="sp" presStyleCnt="0"/>
      <dgm:spPr/>
    </dgm:pt>
    <dgm:pt modelId="{E2F0FBB9-C01B-455E-B211-5FC029EC0110}" type="pres">
      <dgm:prSet presAssocID="{45C8E047-2492-4F76-964F-FE0494C571D9}" presName="linNode" presStyleCnt="0"/>
      <dgm:spPr/>
    </dgm:pt>
    <dgm:pt modelId="{89368A4C-C8E6-470B-A908-CF09BCF4276D}" type="pres">
      <dgm:prSet presAssocID="{45C8E047-2492-4F76-964F-FE0494C571D9}" presName="parentText" presStyleLbl="node1" presStyleIdx="1" presStyleCnt="3">
        <dgm:presLayoutVars>
          <dgm:chMax val="1"/>
          <dgm:bulletEnabled val="1"/>
        </dgm:presLayoutVars>
      </dgm:prSet>
      <dgm:spPr/>
    </dgm:pt>
    <dgm:pt modelId="{14F1117B-79C4-4CB8-AE9C-233D68D7A435}" type="pres">
      <dgm:prSet presAssocID="{45C8E047-2492-4F76-964F-FE0494C571D9}" presName="descendantText" presStyleLbl="alignAccFollowNode1" presStyleIdx="1" presStyleCnt="3">
        <dgm:presLayoutVars>
          <dgm:bulletEnabled val="1"/>
        </dgm:presLayoutVars>
      </dgm:prSet>
      <dgm:spPr/>
    </dgm:pt>
    <dgm:pt modelId="{CF1F67CA-5F9F-4404-8BF7-3655BAF2F373}" type="pres">
      <dgm:prSet presAssocID="{4F5E2378-F144-4093-BC1B-5E9C4319AB76}" presName="sp" presStyleCnt="0"/>
      <dgm:spPr/>
    </dgm:pt>
    <dgm:pt modelId="{53DD10B6-42AB-4E69-80D9-83217472F34B}" type="pres">
      <dgm:prSet presAssocID="{247EE0A9-4942-4173-9F81-0F9871503F2D}" presName="linNode" presStyleCnt="0"/>
      <dgm:spPr/>
    </dgm:pt>
    <dgm:pt modelId="{0DCA1932-7EF8-44ED-A459-45118380F629}" type="pres">
      <dgm:prSet presAssocID="{247EE0A9-4942-4173-9F81-0F9871503F2D}" presName="parentText" presStyleLbl="node1" presStyleIdx="2" presStyleCnt="3">
        <dgm:presLayoutVars>
          <dgm:chMax val="1"/>
          <dgm:bulletEnabled val="1"/>
        </dgm:presLayoutVars>
      </dgm:prSet>
      <dgm:spPr/>
    </dgm:pt>
    <dgm:pt modelId="{A826D2D3-F2F0-4745-A14B-02394601D8F3}" type="pres">
      <dgm:prSet presAssocID="{247EE0A9-4942-4173-9F81-0F9871503F2D}" presName="descendantText" presStyleLbl="alignAccFollowNode1" presStyleIdx="2" presStyleCnt="3">
        <dgm:presLayoutVars>
          <dgm:bulletEnabled val="1"/>
        </dgm:presLayoutVars>
      </dgm:prSet>
      <dgm:spPr/>
    </dgm:pt>
  </dgm:ptLst>
  <dgm:cxnLst>
    <dgm:cxn modelId="{E7BE2E01-4688-4C10-9B3D-B6BBE7CA8997}" srcId="{45C8E047-2492-4F76-964F-FE0494C571D9}" destId="{88C37BF0-CB33-423C-8FD2-25DE5F2D03D8}" srcOrd="0" destOrd="0" parTransId="{77E114DF-651A-4E90-8FE5-7F00979C3A0A}" sibTransId="{5CBFD98C-FDF4-47F1-84A6-E0EC9E5D6744}"/>
    <dgm:cxn modelId="{22DA1608-1810-4869-B86F-E5E0087F1612}" srcId="{247EE0A9-4942-4173-9F81-0F9871503F2D}" destId="{6BA3F64A-3785-4D21-8C9B-4B8254B2CC85}" srcOrd="1" destOrd="0" parTransId="{3C70A823-B55E-41EF-B0BA-A2A869A9C445}" sibTransId="{22A18D0F-74AC-475C-AB64-54A35530FFA9}"/>
    <dgm:cxn modelId="{D229770B-A4C1-48DC-988E-F9045A4680A0}" srcId="{444C558D-B705-40A2-BAD5-CC163AD32684}" destId="{793A847A-4CE1-4F5E-A7C7-27C67FA12D56}" srcOrd="0" destOrd="0" parTransId="{8D58243B-8E5C-4F84-BBFF-0FF4D9E2F041}" sibTransId="{45F3B3F2-19B2-449C-8FF0-406DB8920768}"/>
    <dgm:cxn modelId="{5451C40E-89D6-451A-B85E-2AD6B4B76556}" srcId="{4A68C9A9-64B4-4BD2-91F5-8AC8863E71A3}" destId="{45C8E047-2492-4F76-964F-FE0494C571D9}" srcOrd="1" destOrd="0" parTransId="{E45505EB-A618-472B-9FB3-913B448B04E7}" sibTransId="{4F5E2378-F144-4093-BC1B-5E9C4319AB76}"/>
    <dgm:cxn modelId="{30BC3513-86B9-4A34-954E-21FD422DDA3A}" srcId="{45C8E047-2492-4F76-964F-FE0494C571D9}" destId="{58D95CB8-FAB3-4057-88DE-E446C68F305C}" srcOrd="3" destOrd="0" parTransId="{10E91D53-9452-46D9-8084-6A5128C33545}" sibTransId="{4662A096-5CE0-4AB5-B4A1-4A1D0666F4A3}"/>
    <dgm:cxn modelId="{335D0E36-805E-4909-A706-200B0790CA46}" type="presOf" srcId="{45C8E047-2492-4F76-964F-FE0494C571D9}" destId="{89368A4C-C8E6-470B-A908-CF09BCF4276D}" srcOrd="0" destOrd="0" presId="urn:microsoft.com/office/officeart/2005/8/layout/vList5"/>
    <dgm:cxn modelId="{B43E2336-D763-410E-9CFB-B0667D9808B3}" srcId="{444C558D-B705-40A2-BAD5-CC163AD32684}" destId="{D0B306AC-EDAE-46C6-86B8-1B62501A8D93}" srcOrd="1" destOrd="0" parTransId="{6ACBDBAB-76F0-46DA-BE1C-B238ABBED805}" sibTransId="{6A4C7AF3-8E68-48C2-B9D0-78B95F95B09C}"/>
    <dgm:cxn modelId="{F4CDEF3C-2C43-45AD-9EC7-17E6D1B321C8}" type="presOf" srcId="{A9416606-40AD-47FC-9A22-065E261E7EE9}" destId="{A826D2D3-F2F0-4745-A14B-02394601D8F3}" srcOrd="0" destOrd="2" presId="urn:microsoft.com/office/officeart/2005/8/layout/vList5"/>
    <dgm:cxn modelId="{BF912361-E99A-4ABB-BDEE-7A41F30BF8A5}" srcId="{444C558D-B705-40A2-BAD5-CC163AD32684}" destId="{F094BBAE-8B50-46D4-9187-FE18985CAE60}" srcOrd="2" destOrd="0" parTransId="{4321B0CF-D34E-4F5B-9107-5C0F5D42FFF7}" sibTransId="{226C0D3C-11D3-4976-A8F4-9C9B4A02C447}"/>
    <dgm:cxn modelId="{CADA3261-C471-4E29-A08C-9B54CF5A10EA}" type="presOf" srcId="{793A847A-4CE1-4F5E-A7C7-27C67FA12D56}" destId="{5508A624-BFC3-49EC-A523-B12FED7DE928}" srcOrd="0" destOrd="0" presId="urn:microsoft.com/office/officeart/2005/8/layout/vList5"/>
    <dgm:cxn modelId="{94EEAD46-DF51-452C-9FEB-8AE1C6344A3D}" srcId="{45C8E047-2492-4F76-964F-FE0494C571D9}" destId="{B807F3BA-B9EB-4209-A766-0949E38553EF}" srcOrd="2" destOrd="0" parTransId="{75DADF13-9033-4046-B6F9-64F5A6563525}" sibTransId="{F2FF6804-623E-4B6C-8556-C765C72DEF57}"/>
    <dgm:cxn modelId="{A5BE6A4B-EE70-4A15-8C98-3FB7D9EF44D6}" type="presOf" srcId="{D0B306AC-EDAE-46C6-86B8-1B62501A8D93}" destId="{5508A624-BFC3-49EC-A523-B12FED7DE928}" srcOrd="0" destOrd="1" presId="urn:microsoft.com/office/officeart/2005/8/layout/vList5"/>
    <dgm:cxn modelId="{F804D350-6A79-46CD-9DE2-BFF2549F5D15}" type="presOf" srcId="{F094BBAE-8B50-46D4-9187-FE18985CAE60}" destId="{5508A624-BFC3-49EC-A523-B12FED7DE928}" srcOrd="0" destOrd="2" presId="urn:microsoft.com/office/officeart/2005/8/layout/vList5"/>
    <dgm:cxn modelId="{D0DB3455-454E-4842-A802-DE7F192991BD}" type="presOf" srcId="{7B007DC3-85E4-4220-B4A4-04767796548E}" destId="{A826D2D3-F2F0-4745-A14B-02394601D8F3}" srcOrd="0" destOrd="0" presId="urn:microsoft.com/office/officeart/2005/8/layout/vList5"/>
    <dgm:cxn modelId="{C7465F89-8222-4456-BC01-5650603F87CC}" srcId="{45C8E047-2492-4F76-964F-FE0494C571D9}" destId="{4EC50FDD-8887-4C7F-BE86-0C02E0821219}" srcOrd="1" destOrd="0" parTransId="{208331B3-AF6C-42BE-8798-E004D65E9F77}" sibTransId="{B77498E9-53D2-4AA4-90A4-2805B903091B}"/>
    <dgm:cxn modelId="{401D2690-89C7-405D-97F8-BA1BBE4EEE3A}" type="presOf" srcId="{58D95CB8-FAB3-4057-88DE-E446C68F305C}" destId="{14F1117B-79C4-4CB8-AE9C-233D68D7A435}" srcOrd="0" destOrd="3" presId="urn:microsoft.com/office/officeart/2005/8/layout/vList5"/>
    <dgm:cxn modelId="{3FC84295-6C91-4149-AE3F-3FDF2FFFA519}" type="presOf" srcId="{247EE0A9-4942-4173-9F81-0F9871503F2D}" destId="{0DCA1932-7EF8-44ED-A459-45118380F629}" srcOrd="0" destOrd="0" presId="urn:microsoft.com/office/officeart/2005/8/layout/vList5"/>
    <dgm:cxn modelId="{48CD08AA-6764-4541-9536-3BBE0B87216E}" srcId="{247EE0A9-4942-4173-9F81-0F9871503F2D}" destId="{7B007DC3-85E4-4220-B4A4-04767796548E}" srcOrd="0" destOrd="0" parTransId="{11EC6DC9-70B9-4833-89F7-6C7BB605B5DC}" sibTransId="{B99FA11A-08FD-4686-A8B6-868F3123142C}"/>
    <dgm:cxn modelId="{F9043EC7-F68E-43E0-973B-8881890F2D6A}" type="presOf" srcId="{4EC50FDD-8887-4C7F-BE86-0C02E0821219}" destId="{14F1117B-79C4-4CB8-AE9C-233D68D7A435}" srcOrd="0" destOrd="1" presId="urn:microsoft.com/office/officeart/2005/8/layout/vList5"/>
    <dgm:cxn modelId="{EAC4DACB-94BE-4DCF-B60C-6A8EEEA10A6E}" type="presOf" srcId="{4A68C9A9-64B4-4BD2-91F5-8AC8863E71A3}" destId="{93A44A15-19D0-44A7-931B-3625F87485E4}" srcOrd="0" destOrd="0" presId="urn:microsoft.com/office/officeart/2005/8/layout/vList5"/>
    <dgm:cxn modelId="{A946A6CC-692D-4243-82BF-E96804585AC8}" type="presOf" srcId="{B807F3BA-B9EB-4209-A766-0949E38553EF}" destId="{14F1117B-79C4-4CB8-AE9C-233D68D7A435}" srcOrd="0" destOrd="2" presId="urn:microsoft.com/office/officeart/2005/8/layout/vList5"/>
    <dgm:cxn modelId="{4AEBB2CE-3286-4B44-9A83-627BA567F2B7}" type="presOf" srcId="{6BA3F64A-3785-4D21-8C9B-4B8254B2CC85}" destId="{A826D2D3-F2F0-4745-A14B-02394601D8F3}" srcOrd="0" destOrd="1" presId="urn:microsoft.com/office/officeart/2005/8/layout/vList5"/>
    <dgm:cxn modelId="{D30450D0-6BEA-44F3-BCCD-3D31B1098A08}" srcId="{4A68C9A9-64B4-4BD2-91F5-8AC8863E71A3}" destId="{444C558D-B705-40A2-BAD5-CC163AD32684}" srcOrd="0" destOrd="0" parTransId="{D1E3C321-B2D8-4BE6-90FA-EAD801E2CCFC}" sibTransId="{9BC087CE-1C4D-47BB-87BD-3130CC0078AB}"/>
    <dgm:cxn modelId="{0BC8C1DB-95EA-4AF1-93F8-A9FF1C99E3E2}" srcId="{247EE0A9-4942-4173-9F81-0F9871503F2D}" destId="{A9416606-40AD-47FC-9A22-065E261E7EE9}" srcOrd="2" destOrd="0" parTransId="{35FF6344-974A-435F-997E-A19AB76AFFE8}" sibTransId="{FA79026B-A813-4861-A0CB-7FF6A6B2FB44}"/>
    <dgm:cxn modelId="{587E1FE3-C767-45A6-893B-CBB5BF2F80ED}" type="presOf" srcId="{88C37BF0-CB33-423C-8FD2-25DE5F2D03D8}" destId="{14F1117B-79C4-4CB8-AE9C-233D68D7A435}" srcOrd="0" destOrd="0" presId="urn:microsoft.com/office/officeart/2005/8/layout/vList5"/>
    <dgm:cxn modelId="{BBBAEAF5-01B9-4D9C-A70C-EB851E0D9FED}" srcId="{4A68C9A9-64B4-4BD2-91F5-8AC8863E71A3}" destId="{247EE0A9-4942-4173-9F81-0F9871503F2D}" srcOrd="2" destOrd="0" parTransId="{2429DA98-8051-4EB0-ADFC-801D9F167F53}" sibTransId="{C0BAE41C-386D-4540-A6B0-3725425E3CF0}"/>
    <dgm:cxn modelId="{4B0898FD-90DC-457D-B61C-8B40D12D29E2}" type="presOf" srcId="{444C558D-B705-40A2-BAD5-CC163AD32684}" destId="{98690896-2274-4D40-BFB8-C3E4245EF70A}" srcOrd="0" destOrd="0" presId="urn:microsoft.com/office/officeart/2005/8/layout/vList5"/>
    <dgm:cxn modelId="{E98E2AF1-84AE-4606-814D-A6F5A9DDCA79}" type="presParOf" srcId="{93A44A15-19D0-44A7-931B-3625F87485E4}" destId="{732A97DD-D678-4D04-84C6-81BEC2AE7764}" srcOrd="0" destOrd="0" presId="urn:microsoft.com/office/officeart/2005/8/layout/vList5"/>
    <dgm:cxn modelId="{0A9401DA-BA62-4099-B3CE-5A4ECD2A902F}" type="presParOf" srcId="{732A97DD-D678-4D04-84C6-81BEC2AE7764}" destId="{98690896-2274-4D40-BFB8-C3E4245EF70A}" srcOrd="0" destOrd="0" presId="urn:microsoft.com/office/officeart/2005/8/layout/vList5"/>
    <dgm:cxn modelId="{46DCD5C2-22C1-44CB-B9C3-0BAF7FEDC228}" type="presParOf" srcId="{732A97DD-D678-4D04-84C6-81BEC2AE7764}" destId="{5508A624-BFC3-49EC-A523-B12FED7DE928}" srcOrd="1" destOrd="0" presId="urn:microsoft.com/office/officeart/2005/8/layout/vList5"/>
    <dgm:cxn modelId="{DCFB035D-BE18-47C3-B118-6CC2281E5786}" type="presParOf" srcId="{93A44A15-19D0-44A7-931B-3625F87485E4}" destId="{008D493D-CF4D-4769-88B8-A7B8B3FD1C04}" srcOrd="1" destOrd="0" presId="urn:microsoft.com/office/officeart/2005/8/layout/vList5"/>
    <dgm:cxn modelId="{8B05BC87-9FE7-485A-8796-7603AE911A6B}" type="presParOf" srcId="{93A44A15-19D0-44A7-931B-3625F87485E4}" destId="{E2F0FBB9-C01B-455E-B211-5FC029EC0110}" srcOrd="2" destOrd="0" presId="urn:microsoft.com/office/officeart/2005/8/layout/vList5"/>
    <dgm:cxn modelId="{D42DC49D-BCD7-43A4-8DEA-AC672BA7D504}" type="presParOf" srcId="{E2F0FBB9-C01B-455E-B211-5FC029EC0110}" destId="{89368A4C-C8E6-470B-A908-CF09BCF4276D}" srcOrd="0" destOrd="0" presId="urn:microsoft.com/office/officeart/2005/8/layout/vList5"/>
    <dgm:cxn modelId="{8E2A4C4A-7B76-493F-BC3F-D044DF29ACAC}" type="presParOf" srcId="{E2F0FBB9-C01B-455E-B211-5FC029EC0110}" destId="{14F1117B-79C4-4CB8-AE9C-233D68D7A435}" srcOrd="1" destOrd="0" presId="urn:microsoft.com/office/officeart/2005/8/layout/vList5"/>
    <dgm:cxn modelId="{680A4A09-B107-432A-A39C-A75A940E8C43}" type="presParOf" srcId="{93A44A15-19D0-44A7-931B-3625F87485E4}" destId="{CF1F67CA-5F9F-4404-8BF7-3655BAF2F373}" srcOrd="3" destOrd="0" presId="urn:microsoft.com/office/officeart/2005/8/layout/vList5"/>
    <dgm:cxn modelId="{2DBE7C8C-C072-45EA-904E-03470721CD23}" type="presParOf" srcId="{93A44A15-19D0-44A7-931B-3625F87485E4}" destId="{53DD10B6-42AB-4E69-80D9-83217472F34B}" srcOrd="4" destOrd="0" presId="urn:microsoft.com/office/officeart/2005/8/layout/vList5"/>
    <dgm:cxn modelId="{53C1761E-4434-4EAE-A03B-273B900DA590}" type="presParOf" srcId="{53DD10B6-42AB-4E69-80D9-83217472F34B}" destId="{0DCA1932-7EF8-44ED-A459-45118380F629}" srcOrd="0" destOrd="0" presId="urn:microsoft.com/office/officeart/2005/8/layout/vList5"/>
    <dgm:cxn modelId="{A102D356-6181-492A-A015-723BC1383069}" type="presParOf" srcId="{53DD10B6-42AB-4E69-80D9-83217472F34B}" destId="{A826D2D3-F2F0-4745-A14B-02394601D8F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8CB7B2-D1CB-4021-8946-843A793270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6500150-A093-4CD9-96BA-559804A098AA}">
      <dgm:prSet/>
      <dgm:spPr/>
      <dgm:t>
        <a:bodyPr/>
        <a:lstStyle/>
        <a:p>
          <a:r>
            <a:rPr lang="en-US" b="1"/>
            <a:t>President</a:t>
          </a:r>
          <a:endParaRPr lang="en-US"/>
        </a:p>
      </dgm:t>
    </dgm:pt>
    <dgm:pt modelId="{97B1896A-2FC3-49F5-81A5-079D83EE1128}" type="parTrans" cxnId="{3B997711-9C31-4ECD-93A8-2841935BF60A}">
      <dgm:prSet/>
      <dgm:spPr/>
      <dgm:t>
        <a:bodyPr/>
        <a:lstStyle/>
        <a:p>
          <a:endParaRPr lang="en-US"/>
        </a:p>
      </dgm:t>
    </dgm:pt>
    <dgm:pt modelId="{F5B2C847-38B0-4013-AD21-39A563FD2353}" type="sibTrans" cxnId="{3B997711-9C31-4ECD-93A8-2841935BF60A}">
      <dgm:prSet/>
      <dgm:spPr/>
      <dgm:t>
        <a:bodyPr/>
        <a:lstStyle/>
        <a:p>
          <a:endParaRPr lang="en-US"/>
        </a:p>
      </dgm:t>
    </dgm:pt>
    <dgm:pt modelId="{AF469BA0-9758-40D8-BE82-B0CAB538A8B0}">
      <dgm:prSet/>
      <dgm:spPr/>
      <dgm:t>
        <a:bodyPr/>
        <a:lstStyle/>
        <a:p>
          <a:r>
            <a:rPr lang="en-US" dirty="0"/>
            <a:t>Teran Doerr</a:t>
          </a:r>
        </a:p>
      </dgm:t>
    </dgm:pt>
    <dgm:pt modelId="{D668A6EF-1A35-4296-87F6-C3561E275B35}" type="parTrans" cxnId="{8CF9690B-ACE6-43BB-B79A-1800C99B5D45}">
      <dgm:prSet/>
      <dgm:spPr/>
      <dgm:t>
        <a:bodyPr/>
        <a:lstStyle/>
        <a:p>
          <a:endParaRPr lang="en-US"/>
        </a:p>
      </dgm:t>
    </dgm:pt>
    <dgm:pt modelId="{83A97211-6748-4342-90AC-B74D667EA25D}" type="sibTrans" cxnId="{8CF9690B-ACE6-43BB-B79A-1800C99B5D45}">
      <dgm:prSet/>
      <dgm:spPr/>
      <dgm:t>
        <a:bodyPr/>
        <a:lstStyle/>
        <a:p>
          <a:endParaRPr lang="en-US"/>
        </a:p>
      </dgm:t>
    </dgm:pt>
    <dgm:pt modelId="{4ADCBD0C-F81E-4525-AC46-2BD119BC9579}">
      <dgm:prSet/>
      <dgm:spPr/>
      <dgm:t>
        <a:bodyPr/>
        <a:lstStyle/>
        <a:p>
          <a:r>
            <a:rPr lang="en-US" dirty="0"/>
            <a:t>Bowman County Development Corporation</a:t>
          </a:r>
        </a:p>
      </dgm:t>
    </dgm:pt>
    <dgm:pt modelId="{79251DC7-CE49-456E-89FF-F23508AF2B5F}" type="parTrans" cxnId="{40754CF8-73E1-4E07-8CD5-8B32B3490CA2}">
      <dgm:prSet/>
      <dgm:spPr/>
      <dgm:t>
        <a:bodyPr/>
        <a:lstStyle/>
        <a:p>
          <a:endParaRPr lang="en-US"/>
        </a:p>
      </dgm:t>
    </dgm:pt>
    <dgm:pt modelId="{D3873650-CFCF-4B4A-B232-757566F0EA62}" type="sibTrans" cxnId="{40754CF8-73E1-4E07-8CD5-8B32B3490CA2}">
      <dgm:prSet/>
      <dgm:spPr/>
      <dgm:t>
        <a:bodyPr/>
        <a:lstStyle/>
        <a:p>
          <a:endParaRPr lang="en-US"/>
        </a:p>
      </dgm:t>
    </dgm:pt>
    <dgm:pt modelId="{12A0DEB9-3E8C-4D8A-819D-900492EF2661}">
      <dgm:prSet/>
      <dgm:spPr/>
      <dgm:t>
        <a:bodyPr/>
        <a:lstStyle/>
        <a:p>
          <a:r>
            <a:rPr lang="en-US" b="1"/>
            <a:t>Vice President</a:t>
          </a:r>
          <a:endParaRPr lang="en-US"/>
        </a:p>
      </dgm:t>
    </dgm:pt>
    <dgm:pt modelId="{65562B16-9FA2-48CD-9BE0-73F6CA2CA970}" type="parTrans" cxnId="{18D85ECE-2543-48E6-B7CE-BAE973C8314A}">
      <dgm:prSet/>
      <dgm:spPr/>
      <dgm:t>
        <a:bodyPr/>
        <a:lstStyle/>
        <a:p>
          <a:endParaRPr lang="en-US"/>
        </a:p>
      </dgm:t>
    </dgm:pt>
    <dgm:pt modelId="{782CE858-D01F-4FD1-91A4-8C3E9C348C4E}" type="sibTrans" cxnId="{18D85ECE-2543-48E6-B7CE-BAE973C8314A}">
      <dgm:prSet/>
      <dgm:spPr/>
      <dgm:t>
        <a:bodyPr/>
        <a:lstStyle/>
        <a:p>
          <a:endParaRPr lang="en-US"/>
        </a:p>
      </dgm:t>
    </dgm:pt>
    <dgm:pt modelId="{7953C76F-330E-4858-99AC-A3883997BAB5}">
      <dgm:prSet/>
      <dgm:spPr/>
      <dgm:t>
        <a:bodyPr/>
        <a:lstStyle/>
        <a:p>
          <a:r>
            <a:rPr lang="en-US" dirty="0"/>
            <a:t>Melissa Beach</a:t>
          </a:r>
        </a:p>
      </dgm:t>
    </dgm:pt>
    <dgm:pt modelId="{D0DC769C-A924-4983-8CF5-9D89BC8B2119}" type="parTrans" cxnId="{E7C0F59B-4315-41E7-BBF4-F48D855CF40C}">
      <dgm:prSet/>
      <dgm:spPr/>
      <dgm:t>
        <a:bodyPr/>
        <a:lstStyle/>
        <a:p>
          <a:endParaRPr lang="en-US"/>
        </a:p>
      </dgm:t>
    </dgm:pt>
    <dgm:pt modelId="{C5C36DE6-E04A-4659-B518-D4862E959F8C}" type="sibTrans" cxnId="{E7C0F59B-4315-41E7-BBF4-F48D855CF40C}">
      <dgm:prSet/>
      <dgm:spPr/>
      <dgm:t>
        <a:bodyPr/>
        <a:lstStyle/>
        <a:p>
          <a:endParaRPr lang="en-US"/>
        </a:p>
      </dgm:t>
    </dgm:pt>
    <dgm:pt modelId="{D464A06E-8E2F-4942-B948-84163A485850}">
      <dgm:prSet/>
      <dgm:spPr/>
      <dgm:t>
        <a:bodyPr/>
        <a:lstStyle/>
        <a:p>
          <a:r>
            <a:rPr lang="en-US" dirty="0" err="1"/>
            <a:t>Minnkota</a:t>
          </a:r>
          <a:r>
            <a:rPr lang="en-US" dirty="0"/>
            <a:t> Power Cooperative </a:t>
          </a:r>
        </a:p>
      </dgm:t>
    </dgm:pt>
    <dgm:pt modelId="{5F25153D-7ACD-424C-9B6A-163DCC144E07}" type="parTrans" cxnId="{0D1780CD-909F-4E83-882A-016F71684421}">
      <dgm:prSet/>
      <dgm:spPr/>
      <dgm:t>
        <a:bodyPr/>
        <a:lstStyle/>
        <a:p>
          <a:endParaRPr lang="en-US"/>
        </a:p>
      </dgm:t>
    </dgm:pt>
    <dgm:pt modelId="{B31F9898-C622-495E-8111-71314B194AA7}" type="sibTrans" cxnId="{0D1780CD-909F-4E83-882A-016F71684421}">
      <dgm:prSet/>
      <dgm:spPr/>
      <dgm:t>
        <a:bodyPr/>
        <a:lstStyle/>
        <a:p>
          <a:endParaRPr lang="en-US"/>
        </a:p>
      </dgm:t>
    </dgm:pt>
    <dgm:pt modelId="{19F2C0BC-8206-4E7C-84B5-4FCA934802B3}">
      <dgm:prSet/>
      <dgm:spPr/>
      <dgm:t>
        <a:bodyPr/>
        <a:lstStyle/>
        <a:p>
          <a:r>
            <a:rPr lang="en-US" b="1"/>
            <a:t>Secretary/Treasurer</a:t>
          </a:r>
          <a:endParaRPr lang="en-US"/>
        </a:p>
      </dgm:t>
    </dgm:pt>
    <dgm:pt modelId="{41AE51F1-63B9-44C4-B5CA-F3BF926535A0}" type="parTrans" cxnId="{E14C1ABA-B45E-476A-AF64-4D9E139BF4AF}">
      <dgm:prSet/>
      <dgm:spPr/>
      <dgm:t>
        <a:bodyPr/>
        <a:lstStyle/>
        <a:p>
          <a:endParaRPr lang="en-US"/>
        </a:p>
      </dgm:t>
    </dgm:pt>
    <dgm:pt modelId="{B7FAC433-275F-4541-92FB-D31D8A70630E}" type="sibTrans" cxnId="{E14C1ABA-B45E-476A-AF64-4D9E139BF4AF}">
      <dgm:prSet/>
      <dgm:spPr/>
      <dgm:t>
        <a:bodyPr/>
        <a:lstStyle/>
        <a:p>
          <a:endParaRPr lang="en-US"/>
        </a:p>
      </dgm:t>
    </dgm:pt>
    <dgm:pt modelId="{1A4D4756-76A1-4F7C-BA59-143D64B1492A}">
      <dgm:prSet/>
      <dgm:spPr/>
      <dgm:t>
        <a:bodyPr/>
        <a:lstStyle/>
        <a:p>
          <a:r>
            <a:rPr lang="en-US" dirty="0"/>
            <a:t>Nathan Schneider</a:t>
          </a:r>
        </a:p>
      </dgm:t>
    </dgm:pt>
    <dgm:pt modelId="{0BF19FA7-5125-4335-BEBE-82EA2C97BA66}" type="parTrans" cxnId="{8B71D8F3-B9D4-4045-978D-C8B8A506BA58}">
      <dgm:prSet/>
      <dgm:spPr/>
      <dgm:t>
        <a:bodyPr/>
        <a:lstStyle/>
        <a:p>
          <a:endParaRPr lang="en-US"/>
        </a:p>
      </dgm:t>
    </dgm:pt>
    <dgm:pt modelId="{B710608E-0A08-4603-BACD-1A9CC946FCEE}" type="sibTrans" cxnId="{8B71D8F3-B9D4-4045-978D-C8B8A506BA58}">
      <dgm:prSet/>
      <dgm:spPr/>
      <dgm:t>
        <a:bodyPr/>
        <a:lstStyle/>
        <a:p>
          <a:endParaRPr lang="en-US"/>
        </a:p>
      </dgm:t>
    </dgm:pt>
    <dgm:pt modelId="{C579D05C-2E7A-4F22-9648-435E268BE29C}">
      <dgm:prSet/>
      <dgm:spPr/>
      <dgm:t>
        <a:bodyPr/>
        <a:lstStyle/>
        <a:p>
          <a:r>
            <a:rPr lang="en-US" dirty="0"/>
            <a:t>Bismarck-Mandan Chamber EDC </a:t>
          </a:r>
        </a:p>
      </dgm:t>
    </dgm:pt>
    <dgm:pt modelId="{771C5B2B-59CB-433B-89C6-D9AB9814648F}" type="parTrans" cxnId="{24CCB468-5F7B-404D-9E49-D1218AC7BD82}">
      <dgm:prSet/>
      <dgm:spPr/>
      <dgm:t>
        <a:bodyPr/>
        <a:lstStyle/>
        <a:p>
          <a:endParaRPr lang="en-US"/>
        </a:p>
      </dgm:t>
    </dgm:pt>
    <dgm:pt modelId="{D81EDE4F-871A-4B90-964C-8C37A6F48377}" type="sibTrans" cxnId="{24CCB468-5F7B-404D-9E49-D1218AC7BD82}">
      <dgm:prSet/>
      <dgm:spPr/>
      <dgm:t>
        <a:bodyPr/>
        <a:lstStyle/>
        <a:p>
          <a:endParaRPr lang="en-US"/>
        </a:p>
      </dgm:t>
    </dgm:pt>
    <dgm:pt modelId="{123094CA-6053-4B31-B83F-05D13EBEF9B4}">
      <dgm:prSet/>
      <dgm:spPr/>
      <dgm:t>
        <a:bodyPr/>
        <a:lstStyle/>
        <a:p>
          <a:r>
            <a:rPr lang="en-US" b="1"/>
            <a:t>Past President</a:t>
          </a:r>
          <a:endParaRPr lang="en-US"/>
        </a:p>
      </dgm:t>
    </dgm:pt>
    <dgm:pt modelId="{616C92F7-995D-46BF-9FFA-337CB484375A}" type="parTrans" cxnId="{044F0DFC-DD43-4D2C-A133-2A20847D9E07}">
      <dgm:prSet/>
      <dgm:spPr/>
      <dgm:t>
        <a:bodyPr/>
        <a:lstStyle/>
        <a:p>
          <a:endParaRPr lang="en-US"/>
        </a:p>
      </dgm:t>
    </dgm:pt>
    <dgm:pt modelId="{F626092F-5761-4F6E-ACA9-0CC7B012EC8B}" type="sibTrans" cxnId="{044F0DFC-DD43-4D2C-A133-2A20847D9E07}">
      <dgm:prSet/>
      <dgm:spPr/>
      <dgm:t>
        <a:bodyPr/>
        <a:lstStyle/>
        <a:p>
          <a:endParaRPr lang="en-US"/>
        </a:p>
      </dgm:t>
    </dgm:pt>
    <dgm:pt modelId="{1664510B-1C4A-4E5E-900E-DC7584627B11}">
      <dgm:prSet/>
      <dgm:spPr/>
      <dgm:t>
        <a:bodyPr/>
        <a:lstStyle/>
        <a:p>
          <a:r>
            <a:rPr lang="en-US" dirty="0"/>
            <a:t>N/A</a:t>
          </a:r>
        </a:p>
      </dgm:t>
    </dgm:pt>
    <dgm:pt modelId="{3FE5538D-D523-4E3E-A4CF-EDF047BCB86B}" type="parTrans" cxnId="{D6585870-5FE2-423A-ADEB-5F8A46CF2575}">
      <dgm:prSet/>
      <dgm:spPr/>
      <dgm:t>
        <a:bodyPr/>
        <a:lstStyle/>
        <a:p>
          <a:endParaRPr lang="en-US"/>
        </a:p>
      </dgm:t>
    </dgm:pt>
    <dgm:pt modelId="{EDE94F5D-8D7D-4E65-879A-94986E6A8AA0}" type="sibTrans" cxnId="{D6585870-5FE2-423A-ADEB-5F8A46CF2575}">
      <dgm:prSet/>
      <dgm:spPr/>
      <dgm:t>
        <a:bodyPr/>
        <a:lstStyle/>
        <a:p>
          <a:endParaRPr lang="en-US"/>
        </a:p>
      </dgm:t>
    </dgm:pt>
    <dgm:pt modelId="{57800642-A7BE-43C0-B78E-56B2BC213894}" type="pres">
      <dgm:prSet presAssocID="{868CB7B2-D1CB-4021-8946-843A793270F6}" presName="linear" presStyleCnt="0">
        <dgm:presLayoutVars>
          <dgm:animLvl val="lvl"/>
          <dgm:resizeHandles val="exact"/>
        </dgm:presLayoutVars>
      </dgm:prSet>
      <dgm:spPr/>
    </dgm:pt>
    <dgm:pt modelId="{24D59655-4148-49D3-B407-5E429E9AC4C8}" type="pres">
      <dgm:prSet presAssocID="{66500150-A093-4CD9-96BA-559804A098AA}" presName="parentText" presStyleLbl="node1" presStyleIdx="0" presStyleCnt="4" custLinFactNeighborY="0">
        <dgm:presLayoutVars>
          <dgm:chMax val="0"/>
          <dgm:bulletEnabled val="1"/>
        </dgm:presLayoutVars>
      </dgm:prSet>
      <dgm:spPr/>
    </dgm:pt>
    <dgm:pt modelId="{B427F10B-033E-4A76-B422-C9C69BC45CD1}" type="pres">
      <dgm:prSet presAssocID="{66500150-A093-4CD9-96BA-559804A098AA}" presName="childText" presStyleLbl="revTx" presStyleIdx="0" presStyleCnt="4">
        <dgm:presLayoutVars>
          <dgm:bulletEnabled val="1"/>
        </dgm:presLayoutVars>
      </dgm:prSet>
      <dgm:spPr/>
    </dgm:pt>
    <dgm:pt modelId="{3E8F8233-88B9-4790-8397-D8ADCE746A4E}" type="pres">
      <dgm:prSet presAssocID="{12A0DEB9-3E8C-4D8A-819D-900492EF2661}" presName="parentText" presStyleLbl="node1" presStyleIdx="1" presStyleCnt="4">
        <dgm:presLayoutVars>
          <dgm:chMax val="0"/>
          <dgm:bulletEnabled val="1"/>
        </dgm:presLayoutVars>
      </dgm:prSet>
      <dgm:spPr/>
    </dgm:pt>
    <dgm:pt modelId="{53674989-71E8-4685-8491-0A86C6DBB16F}" type="pres">
      <dgm:prSet presAssocID="{12A0DEB9-3E8C-4D8A-819D-900492EF2661}" presName="childText" presStyleLbl="revTx" presStyleIdx="1" presStyleCnt="4">
        <dgm:presLayoutVars>
          <dgm:bulletEnabled val="1"/>
        </dgm:presLayoutVars>
      </dgm:prSet>
      <dgm:spPr/>
    </dgm:pt>
    <dgm:pt modelId="{3FA3E912-B70A-45AA-AE0D-94D7D9377374}" type="pres">
      <dgm:prSet presAssocID="{19F2C0BC-8206-4E7C-84B5-4FCA934802B3}" presName="parentText" presStyleLbl="node1" presStyleIdx="2" presStyleCnt="4">
        <dgm:presLayoutVars>
          <dgm:chMax val="0"/>
          <dgm:bulletEnabled val="1"/>
        </dgm:presLayoutVars>
      </dgm:prSet>
      <dgm:spPr/>
    </dgm:pt>
    <dgm:pt modelId="{51DF105C-F023-4F22-A0FD-9F4CA7990093}" type="pres">
      <dgm:prSet presAssocID="{19F2C0BC-8206-4E7C-84B5-4FCA934802B3}" presName="childText" presStyleLbl="revTx" presStyleIdx="2" presStyleCnt="4">
        <dgm:presLayoutVars>
          <dgm:bulletEnabled val="1"/>
        </dgm:presLayoutVars>
      </dgm:prSet>
      <dgm:spPr/>
    </dgm:pt>
    <dgm:pt modelId="{1F0D11BA-25B9-4B85-9FA1-A7FD003F074C}" type="pres">
      <dgm:prSet presAssocID="{123094CA-6053-4B31-B83F-05D13EBEF9B4}" presName="parentText" presStyleLbl="node1" presStyleIdx="3" presStyleCnt="4">
        <dgm:presLayoutVars>
          <dgm:chMax val="0"/>
          <dgm:bulletEnabled val="1"/>
        </dgm:presLayoutVars>
      </dgm:prSet>
      <dgm:spPr/>
    </dgm:pt>
    <dgm:pt modelId="{81A3CEE2-04A0-4EB4-9D79-69563630B457}" type="pres">
      <dgm:prSet presAssocID="{123094CA-6053-4B31-B83F-05D13EBEF9B4}" presName="childText" presStyleLbl="revTx" presStyleIdx="3" presStyleCnt="4">
        <dgm:presLayoutVars>
          <dgm:bulletEnabled val="1"/>
        </dgm:presLayoutVars>
      </dgm:prSet>
      <dgm:spPr/>
    </dgm:pt>
  </dgm:ptLst>
  <dgm:cxnLst>
    <dgm:cxn modelId="{8CF9690B-ACE6-43BB-B79A-1800C99B5D45}" srcId="{66500150-A093-4CD9-96BA-559804A098AA}" destId="{AF469BA0-9758-40D8-BE82-B0CAB538A8B0}" srcOrd="0" destOrd="0" parTransId="{D668A6EF-1A35-4296-87F6-C3561E275B35}" sibTransId="{83A97211-6748-4342-90AC-B74D667EA25D}"/>
    <dgm:cxn modelId="{3B997711-9C31-4ECD-93A8-2841935BF60A}" srcId="{868CB7B2-D1CB-4021-8946-843A793270F6}" destId="{66500150-A093-4CD9-96BA-559804A098AA}" srcOrd="0" destOrd="0" parTransId="{97B1896A-2FC3-49F5-81A5-079D83EE1128}" sibTransId="{F5B2C847-38B0-4013-AD21-39A563FD2353}"/>
    <dgm:cxn modelId="{3CED0517-8F78-4A0C-B2B0-815898438797}" type="presOf" srcId="{19F2C0BC-8206-4E7C-84B5-4FCA934802B3}" destId="{3FA3E912-B70A-45AA-AE0D-94D7D9377374}" srcOrd="0" destOrd="0" presId="urn:microsoft.com/office/officeart/2005/8/layout/vList2"/>
    <dgm:cxn modelId="{24CCB468-5F7B-404D-9E49-D1218AC7BD82}" srcId="{1A4D4756-76A1-4F7C-BA59-143D64B1492A}" destId="{C579D05C-2E7A-4F22-9648-435E268BE29C}" srcOrd="0" destOrd="0" parTransId="{771C5B2B-59CB-433B-89C6-D9AB9814648F}" sibTransId="{D81EDE4F-871A-4B90-964C-8C37A6F48377}"/>
    <dgm:cxn modelId="{9EB2B84A-25C2-4B0B-9989-F3B86064D7AE}" type="presOf" srcId="{7953C76F-330E-4858-99AC-A3883997BAB5}" destId="{53674989-71E8-4685-8491-0A86C6DBB16F}" srcOrd="0" destOrd="0" presId="urn:microsoft.com/office/officeart/2005/8/layout/vList2"/>
    <dgm:cxn modelId="{D6585870-5FE2-423A-ADEB-5F8A46CF2575}" srcId="{123094CA-6053-4B31-B83F-05D13EBEF9B4}" destId="{1664510B-1C4A-4E5E-900E-DC7584627B11}" srcOrd="0" destOrd="0" parTransId="{3FE5538D-D523-4E3E-A4CF-EDF047BCB86B}" sibTransId="{EDE94F5D-8D7D-4E65-879A-94986E6A8AA0}"/>
    <dgm:cxn modelId="{833A7172-C675-4FD4-8C6A-3D32266104FE}" type="presOf" srcId="{12A0DEB9-3E8C-4D8A-819D-900492EF2661}" destId="{3E8F8233-88B9-4790-8397-D8ADCE746A4E}" srcOrd="0" destOrd="0" presId="urn:microsoft.com/office/officeart/2005/8/layout/vList2"/>
    <dgm:cxn modelId="{E38A8B76-8F14-4D0C-BD9F-45C685F2F61A}" type="presOf" srcId="{C579D05C-2E7A-4F22-9648-435E268BE29C}" destId="{51DF105C-F023-4F22-A0FD-9F4CA7990093}" srcOrd="0" destOrd="1" presId="urn:microsoft.com/office/officeart/2005/8/layout/vList2"/>
    <dgm:cxn modelId="{0A9F797D-870D-4730-AE52-3F647C015F82}" type="presOf" srcId="{D464A06E-8E2F-4942-B948-84163A485850}" destId="{53674989-71E8-4685-8491-0A86C6DBB16F}" srcOrd="0" destOrd="1" presId="urn:microsoft.com/office/officeart/2005/8/layout/vList2"/>
    <dgm:cxn modelId="{61A54695-D8E1-49AA-BA25-C3E960CABCCE}" type="presOf" srcId="{66500150-A093-4CD9-96BA-559804A098AA}" destId="{24D59655-4148-49D3-B407-5E429E9AC4C8}" srcOrd="0" destOrd="0" presId="urn:microsoft.com/office/officeart/2005/8/layout/vList2"/>
    <dgm:cxn modelId="{E7C0F59B-4315-41E7-BBF4-F48D855CF40C}" srcId="{12A0DEB9-3E8C-4D8A-819D-900492EF2661}" destId="{7953C76F-330E-4858-99AC-A3883997BAB5}" srcOrd="0" destOrd="0" parTransId="{D0DC769C-A924-4983-8CF5-9D89BC8B2119}" sibTransId="{C5C36DE6-E04A-4659-B518-D4862E959F8C}"/>
    <dgm:cxn modelId="{F97039A5-E88D-48BB-A197-520B5ACC7389}" type="presOf" srcId="{4ADCBD0C-F81E-4525-AC46-2BD119BC9579}" destId="{B427F10B-033E-4A76-B422-C9C69BC45CD1}" srcOrd="0" destOrd="1" presId="urn:microsoft.com/office/officeart/2005/8/layout/vList2"/>
    <dgm:cxn modelId="{208055A8-EFD8-4302-B33E-DF6BBF24D0B1}" type="presOf" srcId="{1664510B-1C4A-4E5E-900E-DC7584627B11}" destId="{81A3CEE2-04A0-4EB4-9D79-69563630B457}" srcOrd="0" destOrd="0" presId="urn:microsoft.com/office/officeart/2005/8/layout/vList2"/>
    <dgm:cxn modelId="{C839C2B5-4C2F-4717-8998-E890054DA4AA}" type="presOf" srcId="{868CB7B2-D1CB-4021-8946-843A793270F6}" destId="{57800642-A7BE-43C0-B78E-56B2BC213894}" srcOrd="0" destOrd="0" presId="urn:microsoft.com/office/officeart/2005/8/layout/vList2"/>
    <dgm:cxn modelId="{5FC8E3B5-ED34-45FA-9F9A-AEE4FDA1856A}" type="presOf" srcId="{AF469BA0-9758-40D8-BE82-B0CAB538A8B0}" destId="{B427F10B-033E-4A76-B422-C9C69BC45CD1}" srcOrd="0" destOrd="0" presId="urn:microsoft.com/office/officeart/2005/8/layout/vList2"/>
    <dgm:cxn modelId="{E14C1ABA-B45E-476A-AF64-4D9E139BF4AF}" srcId="{868CB7B2-D1CB-4021-8946-843A793270F6}" destId="{19F2C0BC-8206-4E7C-84B5-4FCA934802B3}" srcOrd="2" destOrd="0" parTransId="{41AE51F1-63B9-44C4-B5CA-F3BF926535A0}" sibTransId="{B7FAC433-275F-4541-92FB-D31D8A70630E}"/>
    <dgm:cxn modelId="{0D1780CD-909F-4E83-882A-016F71684421}" srcId="{7953C76F-330E-4858-99AC-A3883997BAB5}" destId="{D464A06E-8E2F-4942-B948-84163A485850}" srcOrd="0" destOrd="0" parTransId="{5F25153D-7ACD-424C-9B6A-163DCC144E07}" sibTransId="{B31F9898-C622-495E-8111-71314B194AA7}"/>
    <dgm:cxn modelId="{18D85ECE-2543-48E6-B7CE-BAE973C8314A}" srcId="{868CB7B2-D1CB-4021-8946-843A793270F6}" destId="{12A0DEB9-3E8C-4D8A-819D-900492EF2661}" srcOrd="1" destOrd="0" parTransId="{65562B16-9FA2-48CD-9BE0-73F6CA2CA970}" sibTransId="{782CE858-D01F-4FD1-91A4-8C3E9C348C4E}"/>
    <dgm:cxn modelId="{DFA2A3D6-46AA-47E3-A8F6-7A03E5462058}" type="presOf" srcId="{123094CA-6053-4B31-B83F-05D13EBEF9B4}" destId="{1F0D11BA-25B9-4B85-9FA1-A7FD003F074C}" srcOrd="0" destOrd="0" presId="urn:microsoft.com/office/officeart/2005/8/layout/vList2"/>
    <dgm:cxn modelId="{8B71D8F3-B9D4-4045-978D-C8B8A506BA58}" srcId="{19F2C0BC-8206-4E7C-84B5-4FCA934802B3}" destId="{1A4D4756-76A1-4F7C-BA59-143D64B1492A}" srcOrd="0" destOrd="0" parTransId="{0BF19FA7-5125-4335-BEBE-82EA2C97BA66}" sibTransId="{B710608E-0A08-4603-BACD-1A9CC946FCEE}"/>
    <dgm:cxn modelId="{40754CF8-73E1-4E07-8CD5-8B32B3490CA2}" srcId="{AF469BA0-9758-40D8-BE82-B0CAB538A8B0}" destId="{4ADCBD0C-F81E-4525-AC46-2BD119BC9579}" srcOrd="0" destOrd="0" parTransId="{79251DC7-CE49-456E-89FF-F23508AF2B5F}" sibTransId="{D3873650-CFCF-4B4A-B232-757566F0EA62}"/>
    <dgm:cxn modelId="{044F0DFC-DD43-4D2C-A133-2A20847D9E07}" srcId="{868CB7B2-D1CB-4021-8946-843A793270F6}" destId="{123094CA-6053-4B31-B83F-05D13EBEF9B4}" srcOrd="3" destOrd="0" parTransId="{616C92F7-995D-46BF-9FFA-337CB484375A}" sibTransId="{F626092F-5761-4F6E-ACA9-0CC7B012EC8B}"/>
    <dgm:cxn modelId="{FC3969FE-1E27-4932-8677-6DCF6A7B74BD}" type="presOf" srcId="{1A4D4756-76A1-4F7C-BA59-143D64B1492A}" destId="{51DF105C-F023-4F22-A0FD-9F4CA7990093}" srcOrd="0" destOrd="0" presId="urn:microsoft.com/office/officeart/2005/8/layout/vList2"/>
    <dgm:cxn modelId="{4608B3BB-4505-4CEF-9C8E-A4567FEE05C3}" type="presParOf" srcId="{57800642-A7BE-43C0-B78E-56B2BC213894}" destId="{24D59655-4148-49D3-B407-5E429E9AC4C8}" srcOrd="0" destOrd="0" presId="urn:microsoft.com/office/officeart/2005/8/layout/vList2"/>
    <dgm:cxn modelId="{C10FB7C8-15A4-4A44-91FE-7B5D44CB98F0}" type="presParOf" srcId="{57800642-A7BE-43C0-B78E-56B2BC213894}" destId="{B427F10B-033E-4A76-B422-C9C69BC45CD1}" srcOrd="1" destOrd="0" presId="urn:microsoft.com/office/officeart/2005/8/layout/vList2"/>
    <dgm:cxn modelId="{9F9D32E5-695D-41A0-A327-BCA9F767F560}" type="presParOf" srcId="{57800642-A7BE-43C0-B78E-56B2BC213894}" destId="{3E8F8233-88B9-4790-8397-D8ADCE746A4E}" srcOrd="2" destOrd="0" presId="urn:microsoft.com/office/officeart/2005/8/layout/vList2"/>
    <dgm:cxn modelId="{77079E05-8945-4739-A02F-B896BAE228F8}" type="presParOf" srcId="{57800642-A7BE-43C0-B78E-56B2BC213894}" destId="{53674989-71E8-4685-8491-0A86C6DBB16F}" srcOrd="3" destOrd="0" presId="urn:microsoft.com/office/officeart/2005/8/layout/vList2"/>
    <dgm:cxn modelId="{117E1141-7B08-40EF-B915-1BEC05EB393A}" type="presParOf" srcId="{57800642-A7BE-43C0-B78E-56B2BC213894}" destId="{3FA3E912-B70A-45AA-AE0D-94D7D9377374}" srcOrd="4" destOrd="0" presId="urn:microsoft.com/office/officeart/2005/8/layout/vList2"/>
    <dgm:cxn modelId="{7E17E141-50AB-4994-B878-B575FC4B95A8}" type="presParOf" srcId="{57800642-A7BE-43C0-B78E-56B2BC213894}" destId="{51DF105C-F023-4F22-A0FD-9F4CA7990093}" srcOrd="5" destOrd="0" presId="urn:microsoft.com/office/officeart/2005/8/layout/vList2"/>
    <dgm:cxn modelId="{378EEA1B-E77F-4FEC-A1EB-CB6E301FB750}" type="presParOf" srcId="{57800642-A7BE-43C0-B78E-56B2BC213894}" destId="{1F0D11BA-25B9-4B85-9FA1-A7FD003F074C}" srcOrd="6" destOrd="0" presId="urn:microsoft.com/office/officeart/2005/8/layout/vList2"/>
    <dgm:cxn modelId="{1A37FC49-9553-41E8-93E4-49ED20DB173D}" type="presParOf" srcId="{57800642-A7BE-43C0-B78E-56B2BC213894}" destId="{81A3CEE2-04A0-4EB4-9D79-69563630B457}"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A4444D-2EB8-43C4-BF4A-E6F2CFE70F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C856837-C315-48FA-B913-4C829EDE19E4}">
      <dgm:prSet/>
      <dgm:spPr/>
      <dgm:t>
        <a:bodyPr/>
        <a:lstStyle/>
        <a:p>
          <a:r>
            <a:rPr lang="en-US" b="1"/>
            <a:t>Members-At-Large</a:t>
          </a:r>
          <a:endParaRPr lang="en-US"/>
        </a:p>
      </dgm:t>
    </dgm:pt>
    <dgm:pt modelId="{83C90F93-694A-4FFB-9FE8-50D863D2D86A}" type="parTrans" cxnId="{59FC4509-7268-44B8-96A3-32C16AE7E777}">
      <dgm:prSet/>
      <dgm:spPr/>
      <dgm:t>
        <a:bodyPr/>
        <a:lstStyle/>
        <a:p>
          <a:endParaRPr lang="en-US"/>
        </a:p>
      </dgm:t>
    </dgm:pt>
    <dgm:pt modelId="{F11B16B5-7639-433F-ACEB-2F41BAC729C2}" type="sibTrans" cxnId="{59FC4509-7268-44B8-96A3-32C16AE7E777}">
      <dgm:prSet/>
      <dgm:spPr/>
      <dgm:t>
        <a:bodyPr/>
        <a:lstStyle/>
        <a:p>
          <a:endParaRPr lang="en-US"/>
        </a:p>
      </dgm:t>
    </dgm:pt>
    <dgm:pt modelId="{5FBE9BDB-8048-437A-97DD-B1D22F108D96}">
      <dgm:prSet/>
      <dgm:spPr/>
      <dgm:t>
        <a:bodyPr/>
        <a:lstStyle/>
        <a:p>
          <a:r>
            <a:rPr lang="en-US"/>
            <a:t>Corry Shevlin</a:t>
          </a:r>
        </a:p>
      </dgm:t>
    </dgm:pt>
    <dgm:pt modelId="{E8944E51-9F49-45B7-A36C-22B0EC6AE36F}" type="parTrans" cxnId="{5A800C5B-411E-4BFA-AE19-5111EAEBF1BE}">
      <dgm:prSet/>
      <dgm:spPr/>
      <dgm:t>
        <a:bodyPr/>
        <a:lstStyle/>
        <a:p>
          <a:endParaRPr lang="en-US"/>
        </a:p>
      </dgm:t>
    </dgm:pt>
    <dgm:pt modelId="{BA97C5AE-ABCD-406D-A068-58B14D8B8FE4}" type="sibTrans" cxnId="{5A800C5B-411E-4BFA-AE19-5111EAEBF1BE}">
      <dgm:prSet/>
      <dgm:spPr/>
      <dgm:t>
        <a:bodyPr/>
        <a:lstStyle/>
        <a:p>
          <a:endParaRPr lang="en-US"/>
        </a:p>
      </dgm:t>
    </dgm:pt>
    <dgm:pt modelId="{73D4F733-28BE-4E2E-BB11-F14731ED8BD5}">
      <dgm:prSet/>
      <dgm:spPr/>
      <dgm:t>
        <a:bodyPr/>
        <a:lstStyle/>
        <a:p>
          <a:r>
            <a:rPr lang="en-US"/>
            <a:t>Jamestown Stutsman Development Corporation </a:t>
          </a:r>
        </a:p>
      </dgm:t>
    </dgm:pt>
    <dgm:pt modelId="{768DB91D-65BC-4D6F-B807-9E930301B384}" type="parTrans" cxnId="{8B83715A-1A64-406B-97D3-9BD39AD56595}">
      <dgm:prSet/>
      <dgm:spPr/>
      <dgm:t>
        <a:bodyPr/>
        <a:lstStyle/>
        <a:p>
          <a:endParaRPr lang="en-US"/>
        </a:p>
      </dgm:t>
    </dgm:pt>
    <dgm:pt modelId="{76758D56-270C-4356-8F11-0D128213EA7B}" type="sibTrans" cxnId="{8B83715A-1A64-406B-97D3-9BD39AD56595}">
      <dgm:prSet/>
      <dgm:spPr/>
      <dgm:t>
        <a:bodyPr/>
        <a:lstStyle/>
        <a:p>
          <a:endParaRPr lang="en-US"/>
        </a:p>
      </dgm:t>
    </dgm:pt>
    <dgm:pt modelId="{FC6C8B93-EF26-474B-86F6-0F6EE482662D}">
      <dgm:prSet/>
      <dgm:spPr/>
      <dgm:t>
        <a:bodyPr/>
        <a:lstStyle/>
        <a:p>
          <a:r>
            <a:rPr lang="en-US" dirty="0"/>
            <a:t>Brekka Kramer</a:t>
          </a:r>
        </a:p>
      </dgm:t>
    </dgm:pt>
    <dgm:pt modelId="{FB05CB76-A458-4A60-941C-70632DA906CF}" type="parTrans" cxnId="{FA57533B-2E8F-4F9F-AA0F-C631DF9AFA81}">
      <dgm:prSet/>
      <dgm:spPr/>
      <dgm:t>
        <a:bodyPr/>
        <a:lstStyle/>
        <a:p>
          <a:endParaRPr lang="en-US"/>
        </a:p>
      </dgm:t>
    </dgm:pt>
    <dgm:pt modelId="{D769972A-4EA1-4811-92CF-F4B813320053}" type="sibTrans" cxnId="{FA57533B-2E8F-4F9F-AA0F-C631DF9AFA81}">
      <dgm:prSet/>
      <dgm:spPr/>
      <dgm:t>
        <a:bodyPr/>
        <a:lstStyle/>
        <a:p>
          <a:endParaRPr lang="en-US"/>
        </a:p>
      </dgm:t>
    </dgm:pt>
    <dgm:pt modelId="{46F07FB2-71BA-42A1-A56C-FA60708F45C2}">
      <dgm:prSet/>
      <dgm:spPr/>
      <dgm:t>
        <a:bodyPr/>
        <a:lstStyle/>
        <a:p>
          <a:r>
            <a:rPr lang="en-US" dirty="0"/>
            <a:t>Minot Area Chamber EDC</a:t>
          </a:r>
        </a:p>
      </dgm:t>
    </dgm:pt>
    <dgm:pt modelId="{813B5EE0-2464-417A-97DA-E7F80866CA3B}" type="parTrans" cxnId="{02E6585F-DA98-4E8E-84BB-957001F52219}">
      <dgm:prSet/>
      <dgm:spPr/>
      <dgm:t>
        <a:bodyPr/>
        <a:lstStyle/>
        <a:p>
          <a:endParaRPr lang="en-US"/>
        </a:p>
      </dgm:t>
    </dgm:pt>
    <dgm:pt modelId="{94B02B3A-D4B0-4601-B9AD-42BEA9C9FDEF}" type="sibTrans" cxnId="{02E6585F-DA98-4E8E-84BB-957001F52219}">
      <dgm:prSet/>
      <dgm:spPr/>
      <dgm:t>
        <a:bodyPr/>
        <a:lstStyle/>
        <a:p>
          <a:endParaRPr lang="en-US"/>
        </a:p>
      </dgm:t>
    </dgm:pt>
    <dgm:pt modelId="{54298D84-838F-4B84-AA0B-7DD7382AFE50}">
      <dgm:prSet/>
      <dgm:spPr/>
      <dgm:t>
        <a:bodyPr/>
        <a:lstStyle/>
        <a:p>
          <a:r>
            <a:rPr lang="en-US" dirty="0"/>
            <a:t>Ryan Jilek</a:t>
          </a:r>
        </a:p>
      </dgm:t>
    </dgm:pt>
    <dgm:pt modelId="{07566C0F-4798-45CF-83E5-8E45861AB583}" type="parTrans" cxnId="{9D02A1B4-65EC-44B6-8B39-555E86494B42}">
      <dgm:prSet/>
      <dgm:spPr/>
      <dgm:t>
        <a:bodyPr/>
        <a:lstStyle/>
        <a:p>
          <a:endParaRPr lang="en-US"/>
        </a:p>
      </dgm:t>
    </dgm:pt>
    <dgm:pt modelId="{F363403B-DD8E-4A31-8E71-0956063663CC}" type="sibTrans" cxnId="{9D02A1B4-65EC-44B6-8B39-555E86494B42}">
      <dgm:prSet/>
      <dgm:spPr/>
      <dgm:t>
        <a:bodyPr/>
        <a:lstStyle/>
        <a:p>
          <a:endParaRPr lang="en-US"/>
        </a:p>
      </dgm:t>
    </dgm:pt>
    <dgm:pt modelId="{767457D1-E9FE-4A72-A0AB-F9BA80EFBE07}">
      <dgm:prSet/>
      <dgm:spPr/>
      <dgm:t>
        <a:bodyPr/>
        <a:lstStyle/>
        <a:p>
          <a:r>
            <a:rPr lang="en-US" dirty="0"/>
            <a:t>Stark Development Corporation</a:t>
          </a:r>
        </a:p>
      </dgm:t>
    </dgm:pt>
    <dgm:pt modelId="{E523CEE7-6B83-4718-B0A2-F9586EEAB9A8}" type="parTrans" cxnId="{16042884-5692-49B5-A800-C6630E152CD1}">
      <dgm:prSet/>
      <dgm:spPr/>
      <dgm:t>
        <a:bodyPr/>
        <a:lstStyle/>
        <a:p>
          <a:endParaRPr lang="en-US"/>
        </a:p>
      </dgm:t>
    </dgm:pt>
    <dgm:pt modelId="{8BAF50E3-5829-4E10-9D37-D5711FE9FB40}" type="sibTrans" cxnId="{16042884-5692-49B5-A800-C6630E152CD1}">
      <dgm:prSet/>
      <dgm:spPr/>
      <dgm:t>
        <a:bodyPr/>
        <a:lstStyle/>
        <a:p>
          <a:endParaRPr lang="en-US"/>
        </a:p>
      </dgm:t>
    </dgm:pt>
    <dgm:pt modelId="{5C4A6E47-718D-4984-AF61-9341ABEEB147}">
      <dgm:prSet/>
      <dgm:spPr/>
      <dgm:t>
        <a:bodyPr/>
        <a:lstStyle/>
        <a:p>
          <a:r>
            <a:rPr lang="en-US" b="1"/>
            <a:t>Associate Members</a:t>
          </a:r>
          <a:endParaRPr lang="en-US"/>
        </a:p>
      </dgm:t>
    </dgm:pt>
    <dgm:pt modelId="{9082AB1C-ED36-495A-AE1A-F5BA2685DB01}" type="parTrans" cxnId="{6D4960BF-28E8-467A-86D1-FEF267D70754}">
      <dgm:prSet/>
      <dgm:spPr/>
      <dgm:t>
        <a:bodyPr/>
        <a:lstStyle/>
        <a:p>
          <a:endParaRPr lang="en-US"/>
        </a:p>
      </dgm:t>
    </dgm:pt>
    <dgm:pt modelId="{D3D83C8A-442A-44EB-A20A-ADA02F9A2050}" type="sibTrans" cxnId="{6D4960BF-28E8-467A-86D1-FEF267D70754}">
      <dgm:prSet/>
      <dgm:spPr/>
      <dgm:t>
        <a:bodyPr/>
        <a:lstStyle/>
        <a:p>
          <a:endParaRPr lang="en-US"/>
        </a:p>
      </dgm:t>
    </dgm:pt>
    <dgm:pt modelId="{709D69BC-B601-4519-B8F0-B2388601A6E4}">
      <dgm:prSet/>
      <dgm:spPr/>
      <dgm:t>
        <a:bodyPr/>
        <a:lstStyle/>
        <a:p>
          <a:r>
            <a:rPr lang="en-US"/>
            <a:t>Justin Pearson</a:t>
          </a:r>
        </a:p>
      </dgm:t>
    </dgm:pt>
    <dgm:pt modelId="{4E6DD061-5377-4652-84FA-521133F884EB}" type="parTrans" cxnId="{688FAB50-A8A3-4FAD-918A-484F3B61337C}">
      <dgm:prSet/>
      <dgm:spPr/>
      <dgm:t>
        <a:bodyPr/>
        <a:lstStyle/>
        <a:p>
          <a:endParaRPr lang="en-US"/>
        </a:p>
      </dgm:t>
    </dgm:pt>
    <dgm:pt modelId="{AE46416D-0B16-4987-8B83-D4FAAFC189E7}" type="sibTrans" cxnId="{688FAB50-A8A3-4FAD-918A-484F3B61337C}">
      <dgm:prSet/>
      <dgm:spPr/>
      <dgm:t>
        <a:bodyPr/>
        <a:lstStyle/>
        <a:p>
          <a:endParaRPr lang="en-US"/>
        </a:p>
      </dgm:t>
    </dgm:pt>
    <dgm:pt modelId="{F09AE850-2154-4623-B1D6-80F90CD75E6C}">
      <dgm:prSet/>
      <dgm:spPr/>
      <dgm:t>
        <a:bodyPr/>
        <a:lstStyle/>
        <a:p>
          <a:r>
            <a:rPr lang="en-US"/>
            <a:t>BNSF</a:t>
          </a:r>
        </a:p>
      </dgm:t>
    </dgm:pt>
    <dgm:pt modelId="{F1103E0A-25DF-4F1E-9927-22C74CD1DD6D}" type="parTrans" cxnId="{84743FF8-D7DE-4D31-ABC7-CBB6B18AF322}">
      <dgm:prSet/>
      <dgm:spPr/>
      <dgm:t>
        <a:bodyPr/>
        <a:lstStyle/>
        <a:p>
          <a:endParaRPr lang="en-US"/>
        </a:p>
      </dgm:t>
    </dgm:pt>
    <dgm:pt modelId="{4E32D4D5-757D-4036-9F66-62CB2E36CF85}" type="sibTrans" cxnId="{84743FF8-D7DE-4D31-ABC7-CBB6B18AF322}">
      <dgm:prSet/>
      <dgm:spPr/>
      <dgm:t>
        <a:bodyPr/>
        <a:lstStyle/>
        <a:p>
          <a:endParaRPr lang="en-US"/>
        </a:p>
      </dgm:t>
    </dgm:pt>
    <dgm:pt modelId="{F5E26933-1A8F-4D07-9DEA-3E4A21CB3CA0}">
      <dgm:prSet/>
      <dgm:spPr/>
      <dgm:t>
        <a:bodyPr/>
        <a:lstStyle/>
        <a:p>
          <a:r>
            <a:rPr lang="en-US"/>
            <a:t>Justin Dever</a:t>
          </a:r>
        </a:p>
      </dgm:t>
    </dgm:pt>
    <dgm:pt modelId="{9551BDE5-A3F9-4F88-9B91-08E2F481F90B}" type="parTrans" cxnId="{E893112B-B4B2-49D4-8B0C-C8995958606E}">
      <dgm:prSet/>
      <dgm:spPr/>
      <dgm:t>
        <a:bodyPr/>
        <a:lstStyle/>
        <a:p>
          <a:endParaRPr lang="en-US"/>
        </a:p>
      </dgm:t>
    </dgm:pt>
    <dgm:pt modelId="{43200CD5-7D4F-416A-8635-6356FCA4EE12}" type="sibTrans" cxnId="{E893112B-B4B2-49D4-8B0C-C8995958606E}">
      <dgm:prSet/>
      <dgm:spPr/>
      <dgm:t>
        <a:bodyPr/>
        <a:lstStyle/>
        <a:p>
          <a:endParaRPr lang="en-US"/>
        </a:p>
      </dgm:t>
    </dgm:pt>
    <dgm:pt modelId="{13CA06CC-BEB5-46A9-B2B6-FD3022BC5780}">
      <dgm:prSet/>
      <dgm:spPr/>
      <dgm:t>
        <a:bodyPr/>
        <a:lstStyle/>
        <a:p>
          <a:r>
            <a:rPr lang="en-US"/>
            <a:t>MDU</a:t>
          </a:r>
        </a:p>
      </dgm:t>
    </dgm:pt>
    <dgm:pt modelId="{B5C8E630-ABB4-4D9A-BE73-20642CFCB854}" type="parTrans" cxnId="{D9EE023D-9243-4B30-9EAA-310168FAADED}">
      <dgm:prSet/>
      <dgm:spPr/>
      <dgm:t>
        <a:bodyPr/>
        <a:lstStyle/>
        <a:p>
          <a:endParaRPr lang="en-US"/>
        </a:p>
      </dgm:t>
    </dgm:pt>
    <dgm:pt modelId="{88E0EB37-FC52-4827-A249-AC482B6F1C74}" type="sibTrans" cxnId="{D9EE023D-9243-4B30-9EAA-310168FAADED}">
      <dgm:prSet/>
      <dgm:spPr/>
      <dgm:t>
        <a:bodyPr/>
        <a:lstStyle/>
        <a:p>
          <a:endParaRPr lang="en-US"/>
        </a:p>
      </dgm:t>
    </dgm:pt>
    <dgm:pt modelId="{DE8494E3-2DBB-419B-9910-33DDBCDA1D46}" type="pres">
      <dgm:prSet presAssocID="{A0A4444D-2EB8-43C4-BF4A-E6F2CFE70F6A}" presName="linear" presStyleCnt="0">
        <dgm:presLayoutVars>
          <dgm:animLvl val="lvl"/>
          <dgm:resizeHandles val="exact"/>
        </dgm:presLayoutVars>
      </dgm:prSet>
      <dgm:spPr/>
    </dgm:pt>
    <dgm:pt modelId="{73AB50E9-CB22-4D0A-9D4F-F672972275FE}" type="pres">
      <dgm:prSet presAssocID="{AC856837-C315-48FA-B913-4C829EDE19E4}" presName="parentText" presStyleLbl="node1" presStyleIdx="0" presStyleCnt="2">
        <dgm:presLayoutVars>
          <dgm:chMax val="0"/>
          <dgm:bulletEnabled val="1"/>
        </dgm:presLayoutVars>
      </dgm:prSet>
      <dgm:spPr/>
    </dgm:pt>
    <dgm:pt modelId="{69B23F91-EC22-455F-B970-FB49D0EF587C}" type="pres">
      <dgm:prSet presAssocID="{AC856837-C315-48FA-B913-4C829EDE19E4}" presName="childText" presStyleLbl="revTx" presStyleIdx="0" presStyleCnt="2">
        <dgm:presLayoutVars>
          <dgm:bulletEnabled val="1"/>
        </dgm:presLayoutVars>
      </dgm:prSet>
      <dgm:spPr/>
    </dgm:pt>
    <dgm:pt modelId="{60DE1C80-70CC-4ECF-8A40-81F10420CDDD}" type="pres">
      <dgm:prSet presAssocID="{5C4A6E47-718D-4984-AF61-9341ABEEB147}" presName="parentText" presStyleLbl="node1" presStyleIdx="1" presStyleCnt="2">
        <dgm:presLayoutVars>
          <dgm:chMax val="0"/>
          <dgm:bulletEnabled val="1"/>
        </dgm:presLayoutVars>
      </dgm:prSet>
      <dgm:spPr/>
    </dgm:pt>
    <dgm:pt modelId="{D52AFDDF-C7A0-494D-9C9F-04C60711E847}" type="pres">
      <dgm:prSet presAssocID="{5C4A6E47-718D-4984-AF61-9341ABEEB147}" presName="childText" presStyleLbl="revTx" presStyleIdx="1" presStyleCnt="2">
        <dgm:presLayoutVars>
          <dgm:bulletEnabled val="1"/>
        </dgm:presLayoutVars>
      </dgm:prSet>
      <dgm:spPr/>
    </dgm:pt>
  </dgm:ptLst>
  <dgm:cxnLst>
    <dgm:cxn modelId="{59FC4509-7268-44B8-96A3-32C16AE7E777}" srcId="{A0A4444D-2EB8-43C4-BF4A-E6F2CFE70F6A}" destId="{AC856837-C315-48FA-B913-4C829EDE19E4}" srcOrd="0" destOrd="0" parTransId="{83C90F93-694A-4FFB-9FE8-50D863D2D86A}" sibTransId="{F11B16B5-7639-433F-ACEB-2F41BAC729C2}"/>
    <dgm:cxn modelId="{E893112B-B4B2-49D4-8B0C-C8995958606E}" srcId="{5C4A6E47-718D-4984-AF61-9341ABEEB147}" destId="{F5E26933-1A8F-4D07-9DEA-3E4A21CB3CA0}" srcOrd="1" destOrd="0" parTransId="{9551BDE5-A3F9-4F88-9B91-08E2F481F90B}" sibTransId="{43200CD5-7D4F-416A-8635-6356FCA4EE12}"/>
    <dgm:cxn modelId="{FA57533B-2E8F-4F9F-AA0F-C631DF9AFA81}" srcId="{AC856837-C315-48FA-B913-4C829EDE19E4}" destId="{FC6C8B93-EF26-474B-86F6-0F6EE482662D}" srcOrd="1" destOrd="0" parTransId="{FB05CB76-A458-4A60-941C-70632DA906CF}" sibTransId="{D769972A-4EA1-4811-92CF-F4B813320053}"/>
    <dgm:cxn modelId="{D9EE023D-9243-4B30-9EAA-310168FAADED}" srcId="{F5E26933-1A8F-4D07-9DEA-3E4A21CB3CA0}" destId="{13CA06CC-BEB5-46A9-B2B6-FD3022BC5780}" srcOrd="0" destOrd="0" parTransId="{B5C8E630-ABB4-4D9A-BE73-20642CFCB854}" sibTransId="{88E0EB37-FC52-4827-A249-AC482B6F1C74}"/>
    <dgm:cxn modelId="{5A800C5B-411E-4BFA-AE19-5111EAEBF1BE}" srcId="{AC856837-C315-48FA-B913-4C829EDE19E4}" destId="{5FBE9BDB-8048-437A-97DD-B1D22F108D96}" srcOrd="0" destOrd="0" parTransId="{E8944E51-9F49-45B7-A36C-22B0EC6AE36F}" sibTransId="{BA97C5AE-ABCD-406D-A068-58B14D8B8FE4}"/>
    <dgm:cxn modelId="{2F46AA5C-4F72-4EB3-8416-55BBDF8F2F7F}" type="presOf" srcId="{AC856837-C315-48FA-B913-4C829EDE19E4}" destId="{73AB50E9-CB22-4D0A-9D4F-F672972275FE}" srcOrd="0" destOrd="0" presId="urn:microsoft.com/office/officeart/2005/8/layout/vList2"/>
    <dgm:cxn modelId="{4F32D85E-4D30-443B-8BD1-5D27242835DB}" type="presOf" srcId="{709D69BC-B601-4519-B8F0-B2388601A6E4}" destId="{D52AFDDF-C7A0-494D-9C9F-04C60711E847}" srcOrd="0" destOrd="0" presId="urn:microsoft.com/office/officeart/2005/8/layout/vList2"/>
    <dgm:cxn modelId="{02E6585F-DA98-4E8E-84BB-957001F52219}" srcId="{FC6C8B93-EF26-474B-86F6-0F6EE482662D}" destId="{46F07FB2-71BA-42A1-A56C-FA60708F45C2}" srcOrd="0" destOrd="0" parTransId="{813B5EE0-2464-417A-97DA-E7F80866CA3B}" sibTransId="{94B02B3A-D4B0-4601-B9AD-42BEA9C9FDEF}"/>
    <dgm:cxn modelId="{688FAB50-A8A3-4FAD-918A-484F3B61337C}" srcId="{5C4A6E47-718D-4984-AF61-9341ABEEB147}" destId="{709D69BC-B601-4519-B8F0-B2388601A6E4}" srcOrd="0" destOrd="0" parTransId="{4E6DD061-5377-4652-84FA-521133F884EB}" sibTransId="{AE46416D-0B16-4987-8B83-D4FAAFC189E7}"/>
    <dgm:cxn modelId="{11798872-A2BE-4F65-A695-343D15D18EC7}" type="presOf" srcId="{767457D1-E9FE-4A72-A0AB-F9BA80EFBE07}" destId="{69B23F91-EC22-455F-B970-FB49D0EF587C}" srcOrd="0" destOrd="5" presId="urn:microsoft.com/office/officeart/2005/8/layout/vList2"/>
    <dgm:cxn modelId="{9CA1F152-8907-4D72-BFD8-92D86BB43ADB}" type="presOf" srcId="{F09AE850-2154-4623-B1D6-80F90CD75E6C}" destId="{D52AFDDF-C7A0-494D-9C9F-04C60711E847}" srcOrd="0" destOrd="1" presId="urn:microsoft.com/office/officeart/2005/8/layout/vList2"/>
    <dgm:cxn modelId="{63790375-40E8-4A1B-9BD9-2547B7DFF1E1}" type="presOf" srcId="{73D4F733-28BE-4E2E-BB11-F14731ED8BD5}" destId="{69B23F91-EC22-455F-B970-FB49D0EF587C}" srcOrd="0" destOrd="1" presId="urn:microsoft.com/office/officeart/2005/8/layout/vList2"/>
    <dgm:cxn modelId="{8B83715A-1A64-406B-97D3-9BD39AD56595}" srcId="{5FBE9BDB-8048-437A-97DD-B1D22F108D96}" destId="{73D4F733-28BE-4E2E-BB11-F14731ED8BD5}" srcOrd="0" destOrd="0" parTransId="{768DB91D-65BC-4D6F-B807-9E930301B384}" sibTransId="{76758D56-270C-4356-8F11-0D128213EA7B}"/>
    <dgm:cxn modelId="{B1B3207E-5576-4FBC-8CC5-17BBBC471A4C}" type="presOf" srcId="{5C4A6E47-718D-4984-AF61-9341ABEEB147}" destId="{60DE1C80-70CC-4ECF-8A40-81F10420CDDD}" srcOrd="0" destOrd="0" presId="urn:microsoft.com/office/officeart/2005/8/layout/vList2"/>
    <dgm:cxn modelId="{16042884-5692-49B5-A800-C6630E152CD1}" srcId="{54298D84-838F-4B84-AA0B-7DD7382AFE50}" destId="{767457D1-E9FE-4A72-A0AB-F9BA80EFBE07}" srcOrd="0" destOrd="0" parTransId="{E523CEE7-6B83-4718-B0A2-F9586EEAB9A8}" sibTransId="{8BAF50E3-5829-4E10-9D37-D5711FE9FB40}"/>
    <dgm:cxn modelId="{12F7388A-6263-41C0-A059-CDD9C67F0720}" type="presOf" srcId="{5FBE9BDB-8048-437A-97DD-B1D22F108D96}" destId="{69B23F91-EC22-455F-B970-FB49D0EF587C}" srcOrd="0" destOrd="0" presId="urn:microsoft.com/office/officeart/2005/8/layout/vList2"/>
    <dgm:cxn modelId="{96DFAF96-C2EF-4D89-8EF3-A0B348BCD11F}" type="presOf" srcId="{54298D84-838F-4B84-AA0B-7DD7382AFE50}" destId="{69B23F91-EC22-455F-B970-FB49D0EF587C}" srcOrd="0" destOrd="4" presId="urn:microsoft.com/office/officeart/2005/8/layout/vList2"/>
    <dgm:cxn modelId="{F24A559A-25C2-4680-8742-2485B8BD389C}" type="presOf" srcId="{13CA06CC-BEB5-46A9-B2B6-FD3022BC5780}" destId="{D52AFDDF-C7A0-494D-9C9F-04C60711E847}" srcOrd="0" destOrd="3" presId="urn:microsoft.com/office/officeart/2005/8/layout/vList2"/>
    <dgm:cxn modelId="{ABE816A8-D7A4-47BA-809D-C9C91111D458}" type="presOf" srcId="{F5E26933-1A8F-4D07-9DEA-3E4A21CB3CA0}" destId="{D52AFDDF-C7A0-494D-9C9F-04C60711E847}" srcOrd="0" destOrd="2" presId="urn:microsoft.com/office/officeart/2005/8/layout/vList2"/>
    <dgm:cxn modelId="{9D02A1B4-65EC-44B6-8B39-555E86494B42}" srcId="{AC856837-C315-48FA-B913-4C829EDE19E4}" destId="{54298D84-838F-4B84-AA0B-7DD7382AFE50}" srcOrd="2" destOrd="0" parTransId="{07566C0F-4798-45CF-83E5-8E45861AB583}" sibTransId="{F363403B-DD8E-4A31-8E71-0956063663CC}"/>
    <dgm:cxn modelId="{6D4960BF-28E8-467A-86D1-FEF267D70754}" srcId="{A0A4444D-2EB8-43C4-BF4A-E6F2CFE70F6A}" destId="{5C4A6E47-718D-4984-AF61-9341ABEEB147}" srcOrd="1" destOrd="0" parTransId="{9082AB1C-ED36-495A-AE1A-F5BA2685DB01}" sibTransId="{D3D83C8A-442A-44EB-A20A-ADA02F9A2050}"/>
    <dgm:cxn modelId="{FC8383CA-0EA2-40AC-8766-039556B96180}" type="presOf" srcId="{FC6C8B93-EF26-474B-86F6-0F6EE482662D}" destId="{69B23F91-EC22-455F-B970-FB49D0EF587C}" srcOrd="0" destOrd="2" presId="urn:microsoft.com/office/officeart/2005/8/layout/vList2"/>
    <dgm:cxn modelId="{24BBD6E3-F385-4A81-8B01-1521F0662306}" type="presOf" srcId="{A0A4444D-2EB8-43C4-BF4A-E6F2CFE70F6A}" destId="{DE8494E3-2DBB-419B-9910-33DDBCDA1D46}" srcOrd="0" destOrd="0" presId="urn:microsoft.com/office/officeart/2005/8/layout/vList2"/>
    <dgm:cxn modelId="{DC0A63F2-B9D9-4DA0-8CF1-55A8E6FA50DA}" type="presOf" srcId="{46F07FB2-71BA-42A1-A56C-FA60708F45C2}" destId="{69B23F91-EC22-455F-B970-FB49D0EF587C}" srcOrd="0" destOrd="3" presId="urn:microsoft.com/office/officeart/2005/8/layout/vList2"/>
    <dgm:cxn modelId="{84743FF8-D7DE-4D31-ABC7-CBB6B18AF322}" srcId="{709D69BC-B601-4519-B8F0-B2388601A6E4}" destId="{F09AE850-2154-4623-B1D6-80F90CD75E6C}" srcOrd="0" destOrd="0" parTransId="{F1103E0A-25DF-4F1E-9927-22C74CD1DD6D}" sibTransId="{4E32D4D5-757D-4036-9F66-62CB2E36CF85}"/>
    <dgm:cxn modelId="{D6684CB2-3C87-48D1-89CB-098B9ACD3488}" type="presParOf" srcId="{DE8494E3-2DBB-419B-9910-33DDBCDA1D46}" destId="{73AB50E9-CB22-4D0A-9D4F-F672972275FE}" srcOrd="0" destOrd="0" presId="urn:microsoft.com/office/officeart/2005/8/layout/vList2"/>
    <dgm:cxn modelId="{A7ED9850-98DF-45B9-BEC1-6EA004421D0C}" type="presParOf" srcId="{DE8494E3-2DBB-419B-9910-33DDBCDA1D46}" destId="{69B23F91-EC22-455F-B970-FB49D0EF587C}" srcOrd="1" destOrd="0" presId="urn:microsoft.com/office/officeart/2005/8/layout/vList2"/>
    <dgm:cxn modelId="{C141F7C2-7234-4D7F-8F2C-34FF66E01294}" type="presParOf" srcId="{DE8494E3-2DBB-419B-9910-33DDBCDA1D46}" destId="{60DE1C80-70CC-4ECF-8A40-81F10420CDDD}" srcOrd="2" destOrd="0" presId="urn:microsoft.com/office/officeart/2005/8/layout/vList2"/>
    <dgm:cxn modelId="{DD2A2D06-CA18-49E2-9095-AFABEE46508F}" type="presParOf" srcId="{DE8494E3-2DBB-419B-9910-33DDBCDA1D46}" destId="{D52AFDDF-C7A0-494D-9C9F-04C60711E847}"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B8E9DB-9231-4AF7-8A13-3A737D3F060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83B407E-8D60-46C6-972F-D7C63957339A}">
      <dgm:prSet custT="1"/>
      <dgm:spPr/>
      <dgm:t>
        <a:bodyPr/>
        <a:lstStyle/>
        <a:p>
          <a:r>
            <a:rPr lang="en-US" sz="3600" dirty="0"/>
            <a:t>2025 Legislative Session</a:t>
          </a:r>
        </a:p>
      </dgm:t>
    </dgm:pt>
    <dgm:pt modelId="{16142A0F-A0FE-4626-B7D7-F28C197B02D1}" type="parTrans" cxnId="{0A5BB34F-0EBD-4C33-9EAF-6DB4C178742D}">
      <dgm:prSet/>
      <dgm:spPr/>
      <dgm:t>
        <a:bodyPr/>
        <a:lstStyle/>
        <a:p>
          <a:endParaRPr lang="en-US"/>
        </a:p>
      </dgm:t>
    </dgm:pt>
    <dgm:pt modelId="{A6B10E73-999B-4848-AB0C-61350334C8A3}" type="sibTrans" cxnId="{0A5BB34F-0EBD-4C33-9EAF-6DB4C178742D}">
      <dgm:prSet/>
      <dgm:spPr/>
      <dgm:t>
        <a:bodyPr/>
        <a:lstStyle/>
        <a:p>
          <a:endParaRPr lang="en-US"/>
        </a:p>
      </dgm:t>
    </dgm:pt>
    <dgm:pt modelId="{01F7F095-99AC-47D1-B75F-119C6FFDF8FC}">
      <dgm:prSet custT="1"/>
      <dgm:spPr/>
      <dgm:t>
        <a:bodyPr/>
        <a:lstStyle/>
        <a:p>
          <a:r>
            <a:rPr lang="en-US" sz="3600" dirty="0"/>
            <a:t>2025 Fall Conference</a:t>
          </a:r>
        </a:p>
      </dgm:t>
    </dgm:pt>
    <dgm:pt modelId="{1EDEEF6B-EF4A-43A2-A7BA-B5AF91EB6B7F}" type="parTrans" cxnId="{4E8DDB09-29B9-48BD-B87B-72DD876BC1B4}">
      <dgm:prSet/>
      <dgm:spPr/>
      <dgm:t>
        <a:bodyPr/>
        <a:lstStyle/>
        <a:p>
          <a:endParaRPr lang="en-US"/>
        </a:p>
      </dgm:t>
    </dgm:pt>
    <dgm:pt modelId="{BB813095-EB49-4AAE-A8F7-309CB4C7E6FF}" type="sibTrans" cxnId="{4E8DDB09-29B9-48BD-B87B-72DD876BC1B4}">
      <dgm:prSet/>
      <dgm:spPr/>
      <dgm:t>
        <a:bodyPr/>
        <a:lstStyle/>
        <a:p>
          <a:endParaRPr lang="en-US"/>
        </a:p>
      </dgm:t>
    </dgm:pt>
    <dgm:pt modelId="{9E31EFA0-A852-4E4A-B4AC-B007EDB17612}" type="pres">
      <dgm:prSet presAssocID="{14B8E9DB-9231-4AF7-8A13-3A737D3F060D}" presName="vert0" presStyleCnt="0">
        <dgm:presLayoutVars>
          <dgm:dir/>
          <dgm:animOne val="branch"/>
          <dgm:animLvl val="lvl"/>
        </dgm:presLayoutVars>
      </dgm:prSet>
      <dgm:spPr/>
    </dgm:pt>
    <dgm:pt modelId="{AB81288C-CCDB-44C9-9FC8-686830AFD5CA}" type="pres">
      <dgm:prSet presAssocID="{483B407E-8D60-46C6-972F-D7C63957339A}" presName="thickLine" presStyleLbl="alignNode1" presStyleIdx="0" presStyleCnt="2"/>
      <dgm:spPr/>
    </dgm:pt>
    <dgm:pt modelId="{36BDFE12-033F-4A77-89D5-CD0B5067D099}" type="pres">
      <dgm:prSet presAssocID="{483B407E-8D60-46C6-972F-D7C63957339A}" presName="horz1" presStyleCnt="0"/>
      <dgm:spPr/>
    </dgm:pt>
    <dgm:pt modelId="{F2313AAB-5153-4369-A279-F62EBE6AC6FB}" type="pres">
      <dgm:prSet presAssocID="{483B407E-8D60-46C6-972F-D7C63957339A}" presName="tx1" presStyleLbl="revTx" presStyleIdx="0" presStyleCnt="2"/>
      <dgm:spPr/>
    </dgm:pt>
    <dgm:pt modelId="{B20888C9-477F-4E0D-B01C-197E007D00CB}" type="pres">
      <dgm:prSet presAssocID="{483B407E-8D60-46C6-972F-D7C63957339A}" presName="vert1" presStyleCnt="0"/>
      <dgm:spPr/>
    </dgm:pt>
    <dgm:pt modelId="{22C6F4FF-78EA-4C13-86FB-B2BADBE36DFD}" type="pres">
      <dgm:prSet presAssocID="{01F7F095-99AC-47D1-B75F-119C6FFDF8FC}" presName="thickLine" presStyleLbl="alignNode1" presStyleIdx="1" presStyleCnt="2"/>
      <dgm:spPr/>
    </dgm:pt>
    <dgm:pt modelId="{194FEAF7-C25C-4FEE-B3CF-6491EE725616}" type="pres">
      <dgm:prSet presAssocID="{01F7F095-99AC-47D1-B75F-119C6FFDF8FC}" presName="horz1" presStyleCnt="0"/>
      <dgm:spPr/>
    </dgm:pt>
    <dgm:pt modelId="{9374D7B3-5C69-4C52-81C9-8EC257A746BE}" type="pres">
      <dgm:prSet presAssocID="{01F7F095-99AC-47D1-B75F-119C6FFDF8FC}" presName="tx1" presStyleLbl="revTx" presStyleIdx="1" presStyleCnt="2"/>
      <dgm:spPr/>
    </dgm:pt>
    <dgm:pt modelId="{2B1028B9-8EFE-4599-8FBE-AAE970F41467}" type="pres">
      <dgm:prSet presAssocID="{01F7F095-99AC-47D1-B75F-119C6FFDF8FC}" presName="vert1" presStyleCnt="0"/>
      <dgm:spPr/>
    </dgm:pt>
  </dgm:ptLst>
  <dgm:cxnLst>
    <dgm:cxn modelId="{4E8DDB09-29B9-48BD-B87B-72DD876BC1B4}" srcId="{14B8E9DB-9231-4AF7-8A13-3A737D3F060D}" destId="{01F7F095-99AC-47D1-B75F-119C6FFDF8FC}" srcOrd="1" destOrd="0" parTransId="{1EDEEF6B-EF4A-43A2-A7BA-B5AF91EB6B7F}" sibTransId="{BB813095-EB49-4AAE-A8F7-309CB4C7E6FF}"/>
    <dgm:cxn modelId="{85C84F18-7432-46B4-8DC6-36082B23A3B3}" type="presOf" srcId="{14B8E9DB-9231-4AF7-8A13-3A737D3F060D}" destId="{9E31EFA0-A852-4E4A-B4AC-B007EDB17612}" srcOrd="0" destOrd="0" presId="urn:microsoft.com/office/officeart/2008/layout/LinedList"/>
    <dgm:cxn modelId="{0A5BB34F-0EBD-4C33-9EAF-6DB4C178742D}" srcId="{14B8E9DB-9231-4AF7-8A13-3A737D3F060D}" destId="{483B407E-8D60-46C6-972F-D7C63957339A}" srcOrd="0" destOrd="0" parTransId="{16142A0F-A0FE-4626-B7D7-F28C197B02D1}" sibTransId="{A6B10E73-999B-4848-AB0C-61350334C8A3}"/>
    <dgm:cxn modelId="{29450CAA-0232-4466-A1DB-015EEDFE359A}" type="presOf" srcId="{483B407E-8D60-46C6-972F-D7C63957339A}" destId="{F2313AAB-5153-4369-A279-F62EBE6AC6FB}" srcOrd="0" destOrd="0" presId="urn:microsoft.com/office/officeart/2008/layout/LinedList"/>
    <dgm:cxn modelId="{71F92CF0-FCD2-40CE-9498-B4F458ABF042}" type="presOf" srcId="{01F7F095-99AC-47D1-B75F-119C6FFDF8FC}" destId="{9374D7B3-5C69-4C52-81C9-8EC257A746BE}" srcOrd="0" destOrd="0" presId="urn:microsoft.com/office/officeart/2008/layout/LinedList"/>
    <dgm:cxn modelId="{28805142-B4CE-4D20-9B70-76656C02C257}" type="presParOf" srcId="{9E31EFA0-A852-4E4A-B4AC-B007EDB17612}" destId="{AB81288C-CCDB-44C9-9FC8-686830AFD5CA}" srcOrd="0" destOrd="0" presId="urn:microsoft.com/office/officeart/2008/layout/LinedList"/>
    <dgm:cxn modelId="{378936F4-CC24-4877-996D-103F65B1BEFF}" type="presParOf" srcId="{9E31EFA0-A852-4E4A-B4AC-B007EDB17612}" destId="{36BDFE12-033F-4A77-89D5-CD0B5067D099}" srcOrd="1" destOrd="0" presId="urn:microsoft.com/office/officeart/2008/layout/LinedList"/>
    <dgm:cxn modelId="{71E64E83-BC92-4BDC-8ACF-F71A1B97A308}" type="presParOf" srcId="{36BDFE12-033F-4A77-89D5-CD0B5067D099}" destId="{F2313AAB-5153-4369-A279-F62EBE6AC6FB}" srcOrd="0" destOrd="0" presId="urn:microsoft.com/office/officeart/2008/layout/LinedList"/>
    <dgm:cxn modelId="{7651C1DD-5E9F-4231-927E-1D16497FFB74}" type="presParOf" srcId="{36BDFE12-033F-4A77-89D5-CD0B5067D099}" destId="{B20888C9-477F-4E0D-B01C-197E007D00CB}" srcOrd="1" destOrd="0" presId="urn:microsoft.com/office/officeart/2008/layout/LinedList"/>
    <dgm:cxn modelId="{28F998F9-7667-41F3-8CDA-645E1245A5CF}" type="presParOf" srcId="{9E31EFA0-A852-4E4A-B4AC-B007EDB17612}" destId="{22C6F4FF-78EA-4C13-86FB-B2BADBE36DFD}" srcOrd="2" destOrd="0" presId="urn:microsoft.com/office/officeart/2008/layout/LinedList"/>
    <dgm:cxn modelId="{F17692FB-D2C3-43DC-8305-089D4CF4077D}" type="presParOf" srcId="{9E31EFA0-A852-4E4A-B4AC-B007EDB17612}" destId="{194FEAF7-C25C-4FEE-B3CF-6491EE725616}" srcOrd="3" destOrd="0" presId="urn:microsoft.com/office/officeart/2008/layout/LinedList"/>
    <dgm:cxn modelId="{06A56837-F064-438E-9A2B-3F62BD4427A3}" type="presParOf" srcId="{194FEAF7-C25C-4FEE-B3CF-6491EE725616}" destId="{9374D7B3-5C69-4C52-81C9-8EC257A746BE}" srcOrd="0" destOrd="0" presId="urn:microsoft.com/office/officeart/2008/layout/LinedList"/>
    <dgm:cxn modelId="{E9D79FF0-383F-497A-B024-79F15AC7E678}" type="presParOf" srcId="{194FEAF7-C25C-4FEE-B3CF-6491EE725616}" destId="{2B1028B9-8EFE-4599-8FBE-AAE970F4146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2AE55-AD13-4B41-BA9F-193F8DC34C70}">
      <dsp:nvSpPr>
        <dsp:cNvPr id="0" name=""/>
        <dsp:cNvSpPr/>
      </dsp:nvSpPr>
      <dsp:spPr>
        <a:xfrm>
          <a:off x="0" y="492"/>
          <a:ext cx="77363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40E3D-F4E2-4ED5-9D41-11D12031477C}">
      <dsp:nvSpPr>
        <dsp:cNvPr id="0" name=""/>
        <dsp:cNvSpPr/>
      </dsp:nvSpPr>
      <dsp:spPr>
        <a:xfrm>
          <a:off x="0" y="492"/>
          <a:ext cx="7736305" cy="44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Call to Order </a:t>
          </a:r>
          <a:endParaRPr lang="en-US" sz="2100" kern="1200"/>
        </a:p>
      </dsp:txBody>
      <dsp:txXfrm>
        <a:off x="0" y="492"/>
        <a:ext cx="7736305" cy="447732"/>
      </dsp:txXfrm>
    </dsp:sp>
    <dsp:sp modelId="{894C4CF8-7FAC-4858-B5BD-6DB6DAE1D39B}">
      <dsp:nvSpPr>
        <dsp:cNvPr id="0" name=""/>
        <dsp:cNvSpPr/>
      </dsp:nvSpPr>
      <dsp:spPr>
        <a:xfrm>
          <a:off x="0" y="448224"/>
          <a:ext cx="77363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1D05E4-21E1-4123-A59C-CFCBB5DE853D}">
      <dsp:nvSpPr>
        <dsp:cNvPr id="0" name=""/>
        <dsp:cNvSpPr/>
      </dsp:nvSpPr>
      <dsp:spPr>
        <a:xfrm>
          <a:off x="0" y="448224"/>
          <a:ext cx="7736305" cy="44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2023 Annual Meeting Minutes Approval </a:t>
          </a:r>
          <a:endParaRPr lang="en-US" sz="2100" kern="1200"/>
        </a:p>
      </dsp:txBody>
      <dsp:txXfrm>
        <a:off x="0" y="448224"/>
        <a:ext cx="7736305" cy="447732"/>
      </dsp:txXfrm>
    </dsp:sp>
    <dsp:sp modelId="{21000C00-D509-49B0-9E29-550B5E4C3EBF}">
      <dsp:nvSpPr>
        <dsp:cNvPr id="0" name=""/>
        <dsp:cNvSpPr/>
      </dsp:nvSpPr>
      <dsp:spPr>
        <a:xfrm>
          <a:off x="0" y="895957"/>
          <a:ext cx="77363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DE9E6-7452-4270-A41F-278137440D1B}">
      <dsp:nvSpPr>
        <dsp:cNvPr id="0" name=""/>
        <dsp:cNvSpPr/>
      </dsp:nvSpPr>
      <dsp:spPr>
        <a:xfrm>
          <a:off x="0" y="895957"/>
          <a:ext cx="7736305" cy="44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Board Recognition</a:t>
          </a:r>
          <a:endParaRPr lang="en-US" sz="2100" kern="1200"/>
        </a:p>
      </dsp:txBody>
      <dsp:txXfrm>
        <a:off x="0" y="895957"/>
        <a:ext cx="7736305" cy="447732"/>
      </dsp:txXfrm>
    </dsp:sp>
    <dsp:sp modelId="{AEBAA3B7-FA7F-4922-8568-21C0CD80542E}">
      <dsp:nvSpPr>
        <dsp:cNvPr id="0" name=""/>
        <dsp:cNvSpPr/>
      </dsp:nvSpPr>
      <dsp:spPr>
        <a:xfrm>
          <a:off x="0" y="1343690"/>
          <a:ext cx="77363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DE5549-6FC4-4E0B-BAE0-503CFBA7E1D6}">
      <dsp:nvSpPr>
        <dsp:cNvPr id="0" name=""/>
        <dsp:cNvSpPr/>
      </dsp:nvSpPr>
      <dsp:spPr>
        <a:xfrm>
          <a:off x="0" y="1343690"/>
          <a:ext cx="7736305" cy="44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Financial Report</a:t>
          </a:r>
          <a:endParaRPr lang="en-US" sz="2100" kern="1200"/>
        </a:p>
      </dsp:txBody>
      <dsp:txXfrm>
        <a:off x="0" y="1343690"/>
        <a:ext cx="7736305" cy="447732"/>
      </dsp:txXfrm>
    </dsp:sp>
    <dsp:sp modelId="{28BDAC94-D6C7-4DB8-AFE4-B94B9DB1BDAB}">
      <dsp:nvSpPr>
        <dsp:cNvPr id="0" name=""/>
        <dsp:cNvSpPr/>
      </dsp:nvSpPr>
      <dsp:spPr>
        <a:xfrm>
          <a:off x="0" y="1791422"/>
          <a:ext cx="77363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B1B15-B365-4B4C-8310-8EE6AACB0F17}">
      <dsp:nvSpPr>
        <dsp:cNvPr id="0" name=""/>
        <dsp:cNvSpPr/>
      </dsp:nvSpPr>
      <dsp:spPr>
        <a:xfrm>
          <a:off x="0" y="1791422"/>
          <a:ext cx="7736305" cy="44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2024 Work Plan Review</a:t>
          </a:r>
          <a:endParaRPr lang="en-US" sz="2100" kern="1200" dirty="0"/>
        </a:p>
      </dsp:txBody>
      <dsp:txXfrm>
        <a:off x="0" y="1791422"/>
        <a:ext cx="7736305" cy="447732"/>
      </dsp:txXfrm>
    </dsp:sp>
    <dsp:sp modelId="{53872C09-A67F-44E0-A1C3-908E7F9679AC}">
      <dsp:nvSpPr>
        <dsp:cNvPr id="0" name=""/>
        <dsp:cNvSpPr/>
      </dsp:nvSpPr>
      <dsp:spPr>
        <a:xfrm>
          <a:off x="0" y="2239155"/>
          <a:ext cx="77363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0D395D-02EC-4F20-B4AA-F2083BA6E34E}">
      <dsp:nvSpPr>
        <dsp:cNvPr id="0" name=""/>
        <dsp:cNvSpPr/>
      </dsp:nvSpPr>
      <dsp:spPr>
        <a:xfrm>
          <a:off x="0" y="2239155"/>
          <a:ext cx="7736305" cy="44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Legislative Review</a:t>
          </a:r>
          <a:endParaRPr lang="en-US" sz="2100" kern="1200"/>
        </a:p>
      </dsp:txBody>
      <dsp:txXfrm>
        <a:off x="0" y="2239155"/>
        <a:ext cx="7736305" cy="447732"/>
      </dsp:txXfrm>
    </dsp:sp>
    <dsp:sp modelId="{5F83BFC7-31C6-454F-BC5C-BE2181BF8FBE}">
      <dsp:nvSpPr>
        <dsp:cNvPr id="0" name=""/>
        <dsp:cNvSpPr/>
      </dsp:nvSpPr>
      <dsp:spPr>
        <a:xfrm>
          <a:off x="0" y="2686887"/>
          <a:ext cx="77363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0594FA-A4A3-4DEE-B428-BFA84999FB34}">
      <dsp:nvSpPr>
        <dsp:cNvPr id="0" name=""/>
        <dsp:cNvSpPr/>
      </dsp:nvSpPr>
      <dsp:spPr>
        <a:xfrm>
          <a:off x="0" y="2686887"/>
          <a:ext cx="7736305" cy="44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Outgoing Board Member Recognition</a:t>
          </a:r>
          <a:endParaRPr lang="en-US" sz="2100" kern="1200" dirty="0"/>
        </a:p>
      </dsp:txBody>
      <dsp:txXfrm>
        <a:off x="0" y="2686887"/>
        <a:ext cx="7736305" cy="447732"/>
      </dsp:txXfrm>
    </dsp:sp>
    <dsp:sp modelId="{D8C6C83C-EC1E-4BB4-BAF4-6F9B493BC904}">
      <dsp:nvSpPr>
        <dsp:cNvPr id="0" name=""/>
        <dsp:cNvSpPr/>
      </dsp:nvSpPr>
      <dsp:spPr>
        <a:xfrm>
          <a:off x="0" y="3134620"/>
          <a:ext cx="77363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9C77B-7BE2-41F0-808D-B7FC334B0E3F}">
      <dsp:nvSpPr>
        <dsp:cNvPr id="0" name=""/>
        <dsp:cNvSpPr/>
      </dsp:nvSpPr>
      <dsp:spPr>
        <a:xfrm>
          <a:off x="0" y="3134620"/>
          <a:ext cx="7736305" cy="44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Other Business</a:t>
          </a:r>
          <a:endParaRPr lang="en-US" sz="2100" kern="1200"/>
        </a:p>
      </dsp:txBody>
      <dsp:txXfrm>
        <a:off x="0" y="3134620"/>
        <a:ext cx="7736305" cy="447732"/>
      </dsp:txXfrm>
    </dsp:sp>
    <dsp:sp modelId="{AD2AFCD3-612F-44B7-B7E4-023CC11AFC57}">
      <dsp:nvSpPr>
        <dsp:cNvPr id="0" name=""/>
        <dsp:cNvSpPr/>
      </dsp:nvSpPr>
      <dsp:spPr>
        <a:xfrm>
          <a:off x="0" y="3582353"/>
          <a:ext cx="77363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E45225-B125-48F6-853C-C4BF9B92A459}">
      <dsp:nvSpPr>
        <dsp:cNvPr id="0" name=""/>
        <dsp:cNvSpPr/>
      </dsp:nvSpPr>
      <dsp:spPr>
        <a:xfrm>
          <a:off x="0" y="3582353"/>
          <a:ext cx="7736305" cy="44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Adjourn</a:t>
          </a:r>
          <a:endParaRPr lang="en-US" sz="2100" kern="1200"/>
        </a:p>
      </dsp:txBody>
      <dsp:txXfrm>
        <a:off x="0" y="3582353"/>
        <a:ext cx="7736305" cy="447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2B3AE-7379-41E1-9064-CAF6AB6AAA07}">
      <dsp:nvSpPr>
        <dsp:cNvPr id="0" name=""/>
        <dsp:cNvSpPr/>
      </dsp:nvSpPr>
      <dsp:spPr>
        <a:xfrm>
          <a:off x="1155871" y="17044"/>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B04880-AFCC-44C4-9F9D-4952151CE7CB}">
      <dsp:nvSpPr>
        <dsp:cNvPr id="0" name=""/>
        <dsp:cNvSpPr/>
      </dsp:nvSpPr>
      <dsp:spPr>
        <a:xfrm>
          <a:off x="1543433" y="404607"/>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9BD2E2-D9FC-43AA-9AFB-3C9416AB3899}">
      <dsp:nvSpPr>
        <dsp:cNvPr id="0" name=""/>
        <dsp:cNvSpPr/>
      </dsp:nvSpPr>
      <dsp:spPr>
        <a:xfrm>
          <a:off x="574527" y="2402045"/>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100000"/>
            </a:lnSpc>
            <a:spcBef>
              <a:spcPct val="0"/>
            </a:spcBef>
            <a:spcAft>
              <a:spcPct val="35000"/>
            </a:spcAft>
            <a:buNone/>
            <a:defRPr cap="all"/>
          </a:pPr>
          <a:r>
            <a:rPr lang="en-US" sz="4400" kern="1200"/>
            <a:t>Review</a:t>
          </a:r>
        </a:p>
      </dsp:txBody>
      <dsp:txXfrm>
        <a:off x="574527" y="2402045"/>
        <a:ext cx="2981250" cy="720000"/>
      </dsp:txXfrm>
    </dsp:sp>
    <dsp:sp modelId="{74E5D3A5-2EB7-461F-BEA5-830D61A36216}">
      <dsp:nvSpPr>
        <dsp:cNvPr id="0" name=""/>
        <dsp:cNvSpPr/>
      </dsp:nvSpPr>
      <dsp:spPr>
        <a:xfrm>
          <a:off x="4658840" y="17044"/>
          <a:ext cx="1818562" cy="1818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A0831E-0DED-4668-8F5B-58017726596E}">
      <dsp:nvSpPr>
        <dsp:cNvPr id="0" name=""/>
        <dsp:cNvSpPr/>
      </dsp:nvSpPr>
      <dsp:spPr>
        <a:xfrm>
          <a:off x="5046402" y="404607"/>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2A8A0E-CB34-4139-AC5D-6D88ADB08969}">
      <dsp:nvSpPr>
        <dsp:cNvPr id="0" name=""/>
        <dsp:cNvSpPr/>
      </dsp:nvSpPr>
      <dsp:spPr>
        <a:xfrm>
          <a:off x="4077496" y="2402045"/>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100000"/>
            </a:lnSpc>
            <a:spcBef>
              <a:spcPct val="0"/>
            </a:spcBef>
            <a:spcAft>
              <a:spcPct val="35000"/>
            </a:spcAft>
            <a:buNone/>
            <a:defRPr cap="all"/>
          </a:pPr>
          <a:r>
            <a:rPr lang="en-US" sz="4400" kern="1200"/>
            <a:t>Approval</a:t>
          </a:r>
        </a:p>
      </dsp:txBody>
      <dsp:txXfrm>
        <a:off x="4077496" y="2402045"/>
        <a:ext cx="2981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8A624-BFC3-49EC-A523-B12FED7DE928}">
      <dsp:nvSpPr>
        <dsp:cNvPr id="0" name=""/>
        <dsp:cNvSpPr/>
      </dsp:nvSpPr>
      <dsp:spPr>
        <a:xfrm rot="5400000">
          <a:off x="3143292" y="-1193003"/>
          <a:ext cx="730830" cy="3302312"/>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defRPr cap="all"/>
          </a:pPr>
          <a:r>
            <a:rPr lang="en-US" sz="1000" kern="1200" dirty="0"/>
            <a:t>2024 Conferences</a:t>
          </a:r>
        </a:p>
        <a:p>
          <a:pPr marL="57150" lvl="1" indent="-57150" algn="l" defTabSz="444500">
            <a:lnSpc>
              <a:spcPct val="90000"/>
            </a:lnSpc>
            <a:spcBef>
              <a:spcPct val="0"/>
            </a:spcBef>
            <a:spcAft>
              <a:spcPct val="15000"/>
            </a:spcAft>
            <a:buChar char="•"/>
            <a:defRPr cap="all"/>
          </a:pPr>
          <a:r>
            <a:rPr lang="en-US" sz="1000" kern="1200" dirty="0"/>
            <a:t>Think Tank Calls</a:t>
          </a:r>
        </a:p>
        <a:p>
          <a:pPr marL="57150" lvl="1" indent="-57150" algn="l" defTabSz="444500">
            <a:lnSpc>
              <a:spcPct val="90000"/>
            </a:lnSpc>
            <a:spcBef>
              <a:spcPct val="0"/>
            </a:spcBef>
            <a:spcAft>
              <a:spcPct val="15000"/>
            </a:spcAft>
            <a:buChar char="•"/>
            <a:defRPr cap="all"/>
          </a:pPr>
          <a:r>
            <a:rPr lang="en-US" sz="1000" kern="1200" dirty="0"/>
            <a:t>Promote Regional Groups</a:t>
          </a:r>
        </a:p>
      </dsp:txBody>
      <dsp:txXfrm rot="-5400000">
        <a:off x="1857551" y="128414"/>
        <a:ext cx="3266636" cy="659478"/>
      </dsp:txXfrm>
    </dsp:sp>
    <dsp:sp modelId="{98690896-2274-4D40-BFB8-C3E4245EF70A}">
      <dsp:nvSpPr>
        <dsp:cNvPr id="0" name=""/>
        <dsp:cNvSpPr/>
      </dsp:nvSpPr>
      <dsp:spPr>
        <a:xfrm>
          <a:off x="0" y="1384"/>
          <a:ext cx="1857551" cy="913538"/>
        </a:xfrm>
        <a:prstGeom prst="roundRect">
          <a:avLst/>
        </a:prstGeom>
        <a:solidFill>
          <a:schemeClr val="accent4">
            <a:alpha val="9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defRPr cap="all"/>
          </a:pPr>
          <a:r>
            <a:rPr lang="en-US" sz="1700" kern="1200" dirty="0"/>
            <a:t>Knowledge Sharing &amp; Networking</a:t>
          </a:r>
        </a:p>
      </dsp:txBody>
      <dsp:txXfrm>
        <a:off x="44595" y="45979"/>
        <a:ext cx="1768361" cy="824348"/>
      </dsp:txXfrm>
    </dsp:sp>
    <dsp:sp modelId="{14F1117B-79C4-4CB8-AE9C-233D68D7A435}">
      <dsp:nvSpPr>
        <dsp:cNvPr id="0" name=""/>
        <dsp:cNvSpPr/>
      </dsp:nvSpPr>
      <dsp:spPr>
        <a:xfrm rot="5400000">
          <a:off x="3143292" y="-233787"/>
          <a:ext cx="730830" cy="3302312"/>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defRPr cap="all"/>
          </a:pPr>
          <a:r>
            <a:rPr lang="en-US" sz="1000" kern="1200" dirty="0"/>
            <a:t>Monitoring Interim Committees</a:t>
          </a:r>
        </a:p>
        <a:p>
          <a:pPr marL="57150" lvl="1" indent="-57150" algn="l" defTabSz="444500">
            <a:lnSpc>
              <a:spcPct val="90000"/>
            </a:lnSpc>
            <a:spcBef>
              <a:spcPct val="0"/>
            </a:spcBef>
            <a:spcAft>
              <a:spcPct val="15000"/>
            </a:spcAft>
            <a:buChar char="•"/>
            <a:defRPr cap="all"/>
          </a:pPr>
          <a:r>
            <a:rPr lang="en-US" sz="1000" kern="1200" dirty="0"/>
            <a:t>Community Success Stories</a:t>
          </a:r>
        </a:p>
        <a:p>
          <a:pPr marL="57150" lvl="1" indent="-57150" algn="l" defTabSz="444500">
            <a:lnSpc>
              <a:spcPct val="90000"/>
            </a:lnSpc>
            <a:spcBef>
              <a:spcPct val="0"/>
            </a:spcBef>
            <a:spcAft>
              <a:spcPct val="15000"/>
            </a:spcAft>
            <a:buChar char="•"/>
            <a:defRPr cap="all"/>
          </a:pPr>
          <a:r>
            <a:rPr lang="en-US" sz="1000" kern="1200" dirty="0"/>
            <a:t>Advocacy Workship</a:t>
          </a:r>
        </a:p>
        <a:p>
          <a:pPr marL="57150" lvl="1" indent="-57150" algn="l" defTabSz="444500">
            <a:lnSpc>
              <a:spcPct val="90000"/>
            </a:lnSpc>
            <a:spcBef>
              <a:spcPct val="0"/>
            </a:spcBef>
            <a:spcAft>
              <a:spcPct val="15000"/>
            </a:spcAft>
            <a:buChar char="•"/>
            <a:defRPr cap="all"/>
          </a:pPr>
          <a:r>
            <a:rPr lang="en-US" sz="1000" kern="1200" dirty="0"/>
            <a:t>Legislative Agenda</a:t>
          </a:r>
        </a:p>
      </dsp:txBody>
      <dsp:txXfrm rot="-5400000">
        <a:off x="1857551" y="1087630"/>
        <a:ext cx="3266636" cy="659478"/>
      </dsp:txXfrm>
    </dsp:sp>
    <dsp:sp modelId="{89368A4C-C8E6-470B-A908-CF09BCF4276D}">
      <dsp:nvSpPr>
        <dsp:cNvPr id="0" name=""/>
        <dsp:cNvSpPr/>
      </dsp:nvSpPr>
      <dsp:spPr>
        <a:xfrm>
          <a:off x="0" y="960599"/>
          <a:ext cx="1857551" cy="913538"/>
        </a:xfrm>
        <a:prstGeom prst="roundRect">
          <a:avLst/>
        </a:prstGeom>
        <a:solidFill>
          <a:schemeClr val="accent4">
            <a:alpha val="90000"/>
            <a:hueOff val="0"/>
            <a:satOff val="0"/>
            <a:lumOff val="0"/>
            <a:alphaOff val="-2000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defRPr cap="all"/>
          </a:pPr>
          <a:r>
            <a:rPr lang="en-US" sz="1700" kern="1200" dirty="0"/>
            <a:t>2025 advocacy</a:t>
          </a:r>
        </a:p>
      </dsp:txBody>
      <dsp:txXfrm>
        <a:off x="44595" y="1005194"/>
        <a:ext cx="1768361" cy="824348"/>
      </dsp:txXfrm>
    </dsp:sp>
    <dsp:sp modelId="{A826D2D3-F2F0-4745-A14B-02394601D8F3}">
      <dsp:nvSpPr>
        <dsp:cNvPr id="0" name=""/>
        <dsp:cNvSpPr/>
      </dsp:nvSpPr>
      <dsp:spPr>
        <a:xfrm rot="5400000">
          <a:off x="3143292" y="725427"/>
          <a:ext cx="730830" cy="3302312"/>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defRPr cap="all"/>
          </a:pPr>
          <a:r>
            <a:rPr lang="en-US" sz="1000" kern="1200" dirty="0"/>
            <a:t>Developer Day</a:t>
          </a:r>
        </a:p>
        <a:p>
          <a:pPr marL="57150" lvl="1" indent="-57150" algn="l" defTabSz="444500">
            <a:lnSpc>
              <a:spcPct val="90000"/>
            </a:lnSpc>
            <a:spcBef>
              <a:spcPct val="0"/>
            </a:spcBef>
            <a:spcAft>
              <a:spcPct val="15000"/>
            </a:spcAft>
            <a:buChar char="•"/>
            <a:defRPr cap="all"/>
          </a:pPr>
          <a:r>
            <a:rPr lang="en-US" sz="1000" kern="1200" dirty="0"/>
            <a:t>Associate Member Connections</a:t>
          </a:r>
        </a:p>
        <a:p>
          <a:pPr marL="57150" lvl="1" indent="-57150" algn="l" defTabSz="444500">
            <a:lnSpc>
              <a:spcPct val="90000"/>
            </a:lnSpc>
            <a:spcBef>
              <a:spcPct val="0"/>
            </a:spcBef>
            <a:spcAft>
              <a:spcPct val="15000"/>
            </a:spcAft>
            <a:buChar char="•"/>
            <a:defRPr cap="all"/>
          </a:pPr>
          <a:r>
            <a:rPr lang="en-US" sz="1000" kern="1200" dirty="0"/>
            <a:t>Keep It Local </a:t>
          </a:r>
        </a:p>
      </dsp:txBody>
      <dsp:txXfrm rot="-5400000">
        <a:off x="1857551" y="2046844"/>
        <a:ext cx="3266636" cy="659478"/>
      </dsp:txXfrm>
    </dsp:sp>
    <dsp:sp modelId="{0DCA1932-7EF8-44ED-A459-45118380F629}">
      <dsp:nvSpPr>
        <dsp:cNvPr id="0" name=""/>
        <dsp:cNvSpPr/>
      </dsp:nvSpPr>
      <dsp:spPr>
        <a:xfrm>
          <a:off x="0" y="1919814"/>
          <a:ext cx="1857551" cy="913538"/>
        </a:xfrm>
        <a:prstGeom prst="roundRect">
          <a:avLst/>
        </a:prstGeom>
        <a:solidFill>
          <a:schemeClr val="accent4">
            <a:alpha val="90000"/>
            <a:hueOff val="0"/>
            <a:satOff val="0"/>
            <a:lumOff val="0"/>
            <a:alphaOff val="-4000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defRPr cap="all"/>
          </a:pPr>
          <a:r>
            <a:rPr lang="en-US" sz="1700" kern="1200" dirty="0"/>
            <a:t>Outreach</a:t>
          </a:r>
        </a:p>
      </dsp:txBody>
      <dsp:txXfrm>
        <a:off x="44595" y="1964409"/>
        <a:ext cx="1768361" cy="8243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59655-4148-49D3-B407-5E429E9AC4C8}">
      <dsp:nvSpPr>
        <dsp:cNvPr id="0" name=""/>
        <dsp:cNvSpPr/>
      </dsp:nvSpPr>
      <dsp:spPr>
        <a:xfrm>
          <a:off x="0" y="94218"/>
          <a:ext cx="4283242"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President</a:t>
          </a:r>
          <a:endParaRPr lang="en-US" sz="2200" kern="1200"/>
        </a:p>
      </dsp:txBody>
      <dsp:txXfrm>
        <a:off x="25130" y="119348"/>
        <a:ext cx="4232982" cy="464540"/>
      </dsp:txXfrm>
    </dsp:sp>
    <dsp:sp modelId="{B427F10B-033E-4A76-B422-C9C69BC45CD1}">
      <dsp:nvSpPr>
        <dsp:cNvPr id="0" name=""/>
        <dsp:cNvSpPr/>
      </dsp:nvSpPr>
      <dsp:spPr>
        <a:xfrm>
          <a:off x="0" y="609018"/>
          <a:ext cx="4283242" cy="796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9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Teran Doerr</a:t>
          </a:r>
        </a:p>
        <a:p>
          <a:pPr marL="342900" lvl="2" indent="-171450" algn="l" defTabSz="755650">
            <a:lnSpc>
              <a:spcPct val="90000"/>
            </a:lnSpc>
            <a:spcBef>
              <a:spcPct val="0"/>
            </a:spcBef>
            <a:spcAft>
              <a:spcPct val="20000"/>
            </a:spcAft>
            <a:buChar char="•"/>
          </a:pPr>
          <a:r>
            <a:rPr lang="en-US" sz="1700" kern="1200" dirty="0"/>
            <a:t>Bowman County Development Corporation</a:t>
          </a:r>
        </a:p>
      </dsp:txBody>
      <dsp:txXfrm>
        <a:off x="0" y="609018"/>
        <a:ext cx="4283242" cy="796950"/>
      </dsp:txXfrm>
    </dsp:sp>
    <dsp:sp modelId="{3E8F8233-88B9-4790-8397-D8ADCE746A4E}">
      <dsp:nvSpPr>
        <dsp:cNvPr id="0" name=""/>
        <dsp:cNvSpPr/>
      </dsp:nvSpPr>
      <dsp:spPr>
        <a:xfrm>
          <a:off x="0" y="1405968"/>
          <a:ext cx="4283242"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Vice President</a:t>
          </a:r>
          <a:endParaRPr lang="en-US" sz="2200" kern="1200"/>
        </a:p>
      </dsp:txBody>
      <dsp:txXfrm>
        <a:off x="25130" y="1431098"/>
        <a:ext cx="4232982" cy="464540"/>
      </dsp:txXfrm>
    </dsp:sp>
    <dsp:sp modelId="{53674989-71E8-4685-8491-0A86C6DBB16F}">
      <dsp:nvSpPr>
        <dsp:cNvPr id="0" name=""/>
        <dsp:cNvSpPr/>
      </dsp:nvSpPr>
      <dsp:spPr>
        <a:xfrm>
          <a:off x="0" y="1920768"/>
          <a:ext cx="4283242" cy="55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9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Melissa Beach</a:t>
          </a:r>
        </a:p>
        <a:p>
          <a:pPr marL="342900" lvl="2" indent="-171450" algn="l" defTabSz="755650">
            <a:lnSpc>
              <a:spcPct val="90000"/>
            </a:lnSpc>
            <a:spcBef>
              <a:spcPct val="0"/>
            </a:spcBef>
            <a:spcAft>
              <a:spcPct val="20000"/>
            </a:spcAft>
            <a:buChar char="•"/>
          </a:pPr>
          <a:r>
            <a:rPr lang="en-US" sz="1700" kern="1200" dirty="0" err="1"/>
            <a:t>Minnkota</a:t>
          </a:r>
          <a:r>
            <a:rPr lang="en-US" sz="1700" kern="1200" dirty="0"/>
            <a:t> Power Cooperative </a:t>
          </a:r>
        </a:p>
      </dsp:txBody>
      <dsp:txXfrm>
        <a:off x="0" y="1920768"/>
        <a:ext cx="4283242" cy="557865"/>
      </dsp:txXfrm>
    </dsp:sp>
    <dsp:sp modelId="{3FA3E912-B70A-45AA-AE0D-94D7D9377374}">
      <dsp:nvSpPr>
        <dsp:cNvPr id="0" name=""/>
        <dsp:cNvSpPr/>
      </dsp:nvSpPr>
      <dsp:spPr>
        <a:xfrm>
          <a:off x="0" y="2478633"/>
          <a:ext cx="4283242"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Secretary/Treasurer</a:t>
          </a:r>
          <a:endParaRPr lang="en-US" sz="2200" kern="1200"/>
        </a:p>
      </dsp:txBody>
      <dsp:txXfrm>
        <a:off x="25130" y="2503763"/>
        <a:ext cx="4232982" cy="464540"/>
      </dsp:txXfrm>
    </dsp:sp>
    <dsp:sp modelId="{51DF105C-F023-4F22-A0FD-9F4CA7990093}">
      <dsp:nvSpPr>
        <dsp:cNvPr id="0" name=""/>
        <dsp:cNvSpPr/>
      </dsp:nvSpPr>
      <dsp:spPr>
        <a:xfrm>
          <a:off x="0" y="2993433"/>
          <a:ext cx="4283242" cy="55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9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Nathan Schneider</a:t>
          </a:r>
        </a:p>
        <a:p>
          <a:pPr marL="342900" lvl="2" indent="-171450" algn="l" defTabSz="755650">
            <a:lnSpc>
              <a:spcPct val="90000"/>
            </a:lnSpc>
            <a:spcBef>
              <a:spcPct val="0"/>
            </a:spcBef>
            <a:spcAft>
              <a:spcPct val="20000"/>
            </a:spcAft>
            <a:buChar char="•"/>
          </a:pPr>
          <a:r>
            <a:rPr lang="en-US" sz="1700" kern="1200" dirty="0"/>
            <a:t>Bismarck-Mandan Chamber EDC </a:t>
          </a:r>
        </a:p>
      </dsp:txBody>
      <dsp:txXfrm>
        <a:off x="0" y="2993433"/>
        <a:ext cx="4283242" cy="557865"/>
      </dsp:txXfrm>
    </dsp:sp>
    <dsp:sp modelId="{1F0D11BA-25B9-4B85-9FA1-A7FD003F074C}">
      <dsp:nvSpPr>
        <dsp:cNvPr id="0" name=""/>
        <dsp:cNvSpPr/>
      </dsp:nvSpPr>
      <dsp:spPr>
        <a:xfrm>
          <a:off x="0" y="3551298"/>
          <a:ext cx="4283242"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Past President</a:t>
          </a:r>
          <a:endParaRPr lang="en-US" sz="2200" kern="1200"/>
        </a:p>
      </dsp:txBody>
      <dsp:txXfrm>
        <a:off x="25130" y="3576428"/>
        <a:ext cx="4232982" cy="464540"/>
      </dsp:txXfrm>
    </dsp:sp>
    <dsp:sp modelId="{81A3CEE2-04A0-4EB4-9D79-69563630B457}">
      <dsp:nvSpPr>
        <dsp:cNvPr id="0" name=""/>
        <dsp:cNvSpPr/>
      </dsp:nvSpPr>
      <dsp:spPr>
        <a:xfrm>
          <a:off x="0" y="4066098"/>
          <a:ext cx="4283242"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9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N/A</a:t>
          </a:r>
        </a:p>
      </dsp:txBody>
      <dsp:txXfrm>
        <a:off x="0" y="4066098"/>
        <a:ext cx="4283242" cy="364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B50E9-CB22-4D0A-9D4F-F672972275FE}">
      <dsp:nvSpPr>
        <dsp:cNvPr id="0" name=""/>
        <dsp:cNvSpPr/>
      </dsp:nvSpPr>
      <dsp:spPr>
        <a:xfrm>
          <a:off x="0" y="84490"/>
          <a:ext cx="3994484"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Members-At-Large</a:t>
          </a:r>
          <a:endParaRPr lang="en-US" sz="2200" kern="1200"/>
        </a:p>
      </dsp:txBody>
      <dsp:txXfrm>
        <a:off x="25130" y="109620"/>
        <a:ext cx="3944224" cy="464540"/>
      </dsp:txXfrm>
    </dsp:sp>
    <dsp:sp modelId="{69B23F91-EC22-455F-B970-FB49D0EF587C}">
      <dsp:nvSpPr>
        <dsp:cNvPr id="0" name=""/>
        <dsp:cNvSpPr/>
      </dsp:nvSpPr>
      <dsp:spPr>
        <a:xfrm>
          <a:off x="0" y="599290"/>
          <a:ext cx="3994484" cy="191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Corry Shevlin</a:t>
          </a:r>
        </a:p>
        <a:p>
          <a:pPr marL="342900" lvl="2" indent="-171450" algn="l" defTabSz="755650">
            <a:lnSpc>
              <a:spcPct val="90000"/>
            </a:lnSpc>
            <a:spcBef>
              <a:spcPct val="0"/>
            </a:spcBef>
            <a:spcAft>
              <a:spcPct val="20000"/>
            </a:spcAft>
            <a:buChar char="•"/>
          </a:pPr>
          <a:r>
            <a:rPr lang="en-US" sz="1700" kern="1200"/>
            <a:t>Jamestown Stutsman Development Corporation </a:t>
          </a:r>
        </a:p>
        <a:p>
          <a:pPr marL="171450" lvl="1" indent="-171450" algn="l" defTabSz="755650">
            <a:lnSpc>
              <a:spcPct val="90000"/>
            </a:lnSpc>
            <a:spcBef>
              <a:spcPct val="0"/>
            </a:spcBef>
            <a:spcAft>
              <a:spcPct val="20000"/>
            </a:spcAft>
            <a:buChar char="•"/>
          </a:pPr>
          <a:r>
            <a:rPr lang="en-US" sz="1700" kern="1200" dirty="0"/>
            <a:t>Brekka Kramer</a:t>
          </a:r>
        </a:p>
        <a:p>
          <a:pPr marL="342900" lvl="2" indent="-171450" algn="l" defTabSz="755650">
            <a:lnSpc>
              <a:spcPct val="90000"/>
            </a:lnSpc>
            <a:spcBef>
              <a:spcPct val="0"/>
            </a:spcBef>
            <a:spcAft>
              <a:spcPct val="20000"/>
            </a:spcAft>
            <a:buChar char="•"/>
          </a:pPr>
          <a:r>
            <a:rPr lang="en-US" sz="1700" kern="1200" dirty="0"/>
            <a:t>Minot Area Chamber EDC</a:t>
          </a:r>
        </a:p>
        <a:p>
          <a:pPr marL="171450" lvl="1" indent="-171450" algn="l" defTabSz="755650">
            <a:lnSpc>
              <a:spcPct val="90000"/>
            </a:lnSpc>
            <a:spcBef>
              <a:spcPct val="0"/>
            </a:spcBef>
            <a:spcAft>
              <a:spcPct val="20000"/>
            </a:spcAft>
            <a:buChar char="•"/>
          </a:pPr>
          <a:r>
            <a:rPr lang="en-US" sz="1700" kern="1200" dirty="0"/>
            <a:t>Ryan Jilek</a:t>
          </a:r>
        </a:p>
        <a:p>
          <a:pPr marL="342900" lvl="2" indent="-171450" algn="l" defTabSz="755650">
            <a:lnSpc>
              <a:spcPct val="90000"/>
            </a:lnSpc>
            <a:spcBef>
              <a:spcPct val="0"/>
            </a:spcBef>
            <a:spcAft>
              <a:spcPct val="20000"/>
            </a:spcAft>
            <a:buChar char="•"/>
          </a:pPr>
          <a:r>
            <a:rPr lang="en-US" sz="1700" kern="1200" dirty="0"/>
            <a:t>Stark Development Corporation</a:t>
          </a:r>
        </a:p>
      </dsp:txBody>
      <dsp:txXfrm>
        <a:off x="0" y="599290"/>
        <a:ext cx="3994484" cy="1912680"/>
      </dsp:txXfrm>
    </dsp:sp>
    <dsp:sp modelId="{60DE1C80-70CC-4ECF-8A40-81F10420CDDD}">
      <dsp:nvSpPr>
        <dsp:cNvPr id="0" name=""/>
        <dsp:cNvSpPr/>
      </dsp:nvSpPr>
      <dsp:spPr>
        <a:xfrm>
          <a:off x="0" y="2511970"/>
          <a:ext cx="3994484"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Associate Members</a:t>
          </a:r>
          <a:endParaRPr lang="en-US" sz="2200" kern="1200"/>
        </a:p>
      </dsp:txBody>
      <dsp:txXfrm>
        <a:off x="25130" y="2537100"/>
        <a:ext cx="3944224" cy="464540"/>
      </dsp:txXfrm>
    </dsp:sp>
    <dsp:sp modelId="{D52AFDDF-C7A0-494D-9C9F-04C60711E847}">
      <dsp:nvSpPr>
        <dsp:cNvPr id="0" name=""/>
        <dsp:cNvSpPr/>
      </dsp:nvSpPr>
      <dsp:spPr>
        <a:xfrm>
          <a:off x="0" y="3026770"/>
          <a:ext cx="3994484"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Justin Pearson</a:t>
          </a:r>
        </a:p>
        <a:p>
          <a:pPr marL="342900" lvl="2" indent="-171450" algn="l" defTabSz="755650">
            <a:lnSpc>
              <a:spcPct val="90000"/>
            </a:lnSpc>
            <a:spcBef>
              <a:spcPct val="0"/>
            </a:spcBef>
            <a:spcAft>
              <a:spcPct val="20000"/>
            </a:spcAft>
            <a:buChar char="•"/>
          </a:pPr>
          <a:r>
            <a:rPr lang="en-US" sz="1700" kern="1200"/>
            <a:t>BNSF</a:t>
          </a:r>
        </a:p>
        <a:p>
          <a:pPr marL="171450" lvl="1" indent="-171450" algn="l" defTabSz="755650">
            <a:lnSpc>
              <a:spcPct val="90000"/>
            </a:lnSpc>
            <a:spcBef>
              <a:spcPct val="0"/>
            </a:spcBef>
            <a:spcAft>
              <a:spcPct val="20000"/>
            </a:spcAft>
            <a:buChar char="•"/>
          </a:pPr>
          <a:r>
            <a:rPr lang="en-US" sz="1700" kern="1200"/>
            <a:t>Justin Dever</a:t>
          </a:r>
        </a:p>
        <a:p>
          <a:pPr marL="342900" lvl="2" indent="-171450" algn="l" defTabSz="755650">
            <a:lnSpc>
              <a:spcPct val="90000"/>
            </a:lnSpc>
            <a:spcBef>
              <a:spcPct val="0"/>
            </a:spcBef>
            <a:spcAft>
              <a:spcPct val="20000"/>
            </a:spcAft>
            <a:buChar char="•"/>
          </a:pPr>
          <a:r>
            <a:rPr lang="en-US" sz="1700" kern="1200"/>
            <a:t>MDU</a:t>
          </a:r>
        </a:p>
      </dsp:txBody>
      <dsp:txXfrm>
        <a:off x="0" y="3026770"/>
        <a:ext cx="3994484" cy="11157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1288C-CCDB-44C9-9FC8-686830AFD5CA}">
      <dsp:nvSpPr>
        <dsp:cNvPr id="0" name=""/>
        <dsp:cNvSpPr/>
      </dsp:nvSpPr>
      <dsp:spPr>
        <a:xfrm>
          <a:off x="0" y="0"/>
          <a:ext cx="516230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313AAB-5153-4369-A279-F62EBE6AC6FB}">
      <dsp:nvSpPr>
        <dsp:cNvPr id="0" name=""/>
        <dsp:cNvSpPr/>
      </dsp:nvSpPr>
      <dsp:spPr>
        <a:xfrm>
          <a:off x="0" y="0"/>
          <a:ext cx="5162304" cy="1417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2025 Legislative Session</a:t>
          </a:r>
        </a:p>
      </dsp:txBody>
      <dsp:txXfrm>
        <a:off x="0" y="0"/>
        <a:ext cx="5162304" cy="1417368"/>
      </dsp:txXfrm>
    </dsp:sp>
    <dsp:sp modelId="{22C6F4FF-78EA-4C13-86FB-B2BADBE36DFD}">
      <dsp:nvSpPr>
        <dsp:cNvPr id="0" name=""/>
        <dsp:cNvSpPr/>
      </dsp:nvSpPr>
      <dsp:spPr>
        <a:xfrm>
          <a:off x="0" y="1417368"/>
          <a:ext cx="516230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74D7B3-5C69-4C52-81C9-8EC257A746BE}">
      <dsp:nvSpPr>
        <dsp:cNvPr id="0" name=""/>
        <dsp:cNvSpPr/>
      </dsp:nvSpPr>
      <dsp:spPr>
        <a:xfrm>
          <a:off x="0" y="1417368"/>
          <a:ext cx="5162304" cy="1417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2025 Fall Conference</a:t>
          </a:r>
        </a:p>
      </dsp:txBody>
      <dsp:txXfrm>
        <a:off x="0" y="1417368"/>
        <a:ext cx="5162304" cy="14173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CE2B004-3BF3-4924-9C15-E57A825E5AF2}" type="datetimeFigureOut">
              <a:rPr lang="en-US" smtClean="0"/>
              <a:t>9/9/2024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EB7F863-7DE8-4D7D-980A-1C11B460219D}" type="slidenum">
              <a:rPr lang="en-US" smtClean="0"/>
              <a:t>‹#›</a:t>
            </a:fld>
            <a:endParaRPr lang="en-US"/>
          </a:p>
        </p:txBody>
      </p:sp>
    </p:spTree>
    <p:extLst>
      <p:ext uri="{BB962C8B-B14F-4D97-AF65-F5344CB8AC3E}">
        <p14:creationId xmlns:p14="http://schemas.microsoft.com/office/powerpoint/2010/main" val="3295647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B547AD-15D4-4A43-8577-DC126BC6FE48}" type="datetimeFigureOut">
              <a:rPr lang="en-US" smtClean="0"/>
              <a:t>9/9/2024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0D842F2-EE8D-45EB-A1D4-F27B09105FE5}" type="slidenum">
              <a:rPr lang="en-US" smtClean="0"/>
              <a:t>‹#›</a:t>
            </a:fld>
            <a:endParaRPr lang="en-US"/>
          </a:p>
        </p:txBody>
      </p:sp>
    </p:spTree>
    <p:extLst>
      <p:ext uri="{BB962C8B-B14F-4D97-AF65-F5344CB8AC3E}">
        <p14:creationId xmlns:p14="http://schemas.microsoft.com/office/powerpoint/2010/main" val="997006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5ED04-3B0D-4CB0-920E-4DA5A95A1A3F}" type="slidenum">
              <a:rPr lang="en-US" altLang="en-US"/>
              <a:pPr/>
              <a:t>1</a:t>
            </a:fld>
            <a:endParaRPr lang="en-US" alt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701040" y="4417404"/>
            <a:ext cx="5608320" cy="4181766"/>
          </a:xfrm>
        </p:spPr>
        <p:txBody>
          <a:bodyPr/>
          <a:lstStyle/>
          <a:p>
            <a:r>
              <a:rPr lang="en-US" altLang="en-US" sz="2400" dirty="0"/>
              <a:t>Brad:</a:t>
            </a:r>
          </a:p>
          <a:p>
            <a:r>
              <a:rPr lang="en-US" altLang="en-US" sz="2400" dirty="0"/>
              <a:t>Welcome, everyone.</a:t>
            </a:r>
          </a:p>
          <a:p>
            <a:r>
              <a:rPr lang="en-US" altLang="en-US" sz="2400" dirty="0"/>
              <a:t>I will now</a:t>
            </a:r>
            <a:r>
              <a:rPr lang="en-US" altLang="en-US" sz="2400" baseline="0" dirty="0"/>
              <a:t> call EDND Annual Meeting to order</a:t>
            </a:r>
          </a:p>
        </p:txBody>
      </p:sp>
    </p:spTree>
    <p:extLst>
      <p:ext uri="{BB962C8B-B14F-4D97-AF65-F5344CB8AC3E}">
        <p14:creationId xmlns:p14="http://schemas.microsoft.com/office/powerpoint/2010/main" val="2276747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73876-852C-42E9-B526-048FD83546CB}" type="slidenum">
              <a:rPr lang="en-US" altLang="en-US"/>
              <a:pPr/>
              <a:t>10</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701040" y="4417404"/>
            <a:ext cx="5608320" cy="4181766"/>
          </a:xfrm>
        </p:spPr>
        <p:txBody>
          <a:bodyPr/>
          <a:lstStyle/>
          <a:p>
            <a:pPr marL="0" marR="0">
              <a:lnSpc>
                <a:spcPct val="115000"/>
              </a:lnSpc>
              <a:spcBef>
                <a:spcPts val="0"/>
              </a:spcBef>
              <a:spcAft>
                <a:spcPts val="1000"/>
              </a:spcAft>
            </a:pPr>
            <a:endParaRPr lang="en-US" altLang="en-US" sz="2400" dirty="0"/>
          </a:p>
        </p:txBody>
      </p:sp>
    </p:spTree>
    <p:extLst>
      <p:ext uri="{BB962C8B-B14F-4D97-AF65-F5344CB8AC3E}">
        <p14:creationId xmlns:p14="http://schemas.microsoft.com/office/powerpoint/2010/main" val="3410181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73876-852C-42E9-B526-048FD83546CB}" type="slidenum">
              <a:rPr lang="en-US" altLang="en-US"/>
              <a:pPr/>
              <a:t>11</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701040" y="4417404"/>
            <a:ext cx="5608320" cy="4181766"/>
          </a:xfrm>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Have Brad say a few words and Teran thank him and give him a gift. </a:t>
            </a:r>
          </a:p>
        </p:txBody>
      </p:sp>
    </p:spTree>
    <p:extLst>
      <p:ext uri="{BB962C8B-B14F-4D97-AF65-F5344CB8AC3E}">
        <p14:creationId xmlns:p14="http://schemas.microsoft.com/office/powerpoint/2010/main" val="1589362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73876-852C-42E9-B526-048FD83546CB}" type="slidenum">
              <a:rPr lang="en-US" altLang="en-US"/>
              <a:pPr/>
              <a:t>12</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701040" y="4417404"/>
            <a:ext cx="5608320" cy="4181766"/>
          </a:xfrm>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Welcome Teran to the floor to finish he meeting. </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 vote needed based on EDND bylaws</a:t>
            </a:r>
          </a:p>
        </p:txBody>
      </p:sp>
    </p:spTree>
    <p:extLst>
      <p:ext uri="{BB962C8B-B14F-4D97-AF65-F5344CB8AC3E}">
        <p14:creationId xmlns:p14="http://schemas.microsoft.com/office/powerpoint/2010/main" val="1552653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73876-852C-42E9-B526-048FD83546CB}" type="slidenum">
              <a:rPr lang="en-US" altLang="en-US"/>
              <a:pPr/>
              <a:t>13</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701040" y="4417404"/>
            <a:ext cx="5608320" cy="4181766"/>
          </a:xfrm>
        </p:spPr>
        <p:txBody>
          <a:bodyPr/>
          <a:lstStyle/>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9702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73876-852C-42E9-B526-048FD83546CB}" type="slidenum">
              <a:rPr lang="en-US" altLang="en-US"/>
              <a:pPr/>
              <a:t>14</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701040" y="4417404"/>
            <a:ext cx="5608320" cy="4181766"/>
          </a:xfrm>
        </p:spPr>
        <p:txBody>
          <a:bodyPr/>
          <a:lstStyle/>
          <a:p>
            <a:r>
              <a:rPr lang="en-US" altLang="en-US" sz="2400" dirty="0"/>
              <a:t>Turn over to Laura </a:t>
            </a:r>
          </a:p>
          <a:p>
            <a:endParaRPr lang="en-US" altLang="en-US" sz="2400" dirty="0"/>
          </a:p>
          <a:p>
            <a:r>
              <a:rPr lang="en-US" altLang="en-US" sz="2400" dirty="0"/>
              <a:t>Gearing up for Legislative Session</a:t>
            </a:r>
          </a:p>
          <a:p>
            <a:r>
              <a:rPr lang="en-US" altLang="en-US" sz="2400" dirty="0"/>
              <a:t>RFP is out for the fall 2025 conference – no conference next spring due to Legislative Session. </a:t>
            </a:r>
          </a:p>
        </p:txBody>
      </p:sp>
    </p:spTree>
    <p:extLst>
      <p:ext uri="{BB962C8B-B14F-4D97-AF65-F5344CB8AC3E}">
        <p14:creationId xmlns:p14="http://schemas.microsoft.com/office/powerpoint/2010/main" val="2498366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35444-7F2A-4924-8EB6-A0B38951E172}" type="slidenum">
              <a:rPr lang="en-US" altLang="en-US"/>
              <a:pPr/>
              <a:t>15</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701040" y="4417404"/>
            <a:ext cx="5608320" cy="4181766"/>
          </a:xfrm>
        </p:spPr>
        <p:txBody>
          <a:bodyPr/>
          <a:lstStyle/>
          <a:p>
            <a:r>
              <a:rPr lang="en-US" altLang="en-US" sz="2400" dirty="0"/>
              <a:t>Turn back to Teran to adjourn the meeting. </a:t>
            </a:r>
          </a:p>
          <a:p>
            <a:endParaRPr lang="en-US" altLang="en-US" sz="2400" dirty="0"/>
          </a:p>
          <a:p>
            <a:r>
              <a:rPr lang="en-US" altLang="en-US" sz="2400" dirty="0"/>
              <a:t>Thanks, everyone.</a:t>
            </a:r>
            <a:r>
              <a:rPr lang="en-US" altLang="en-US" sz="2400" baseline="0" dirty="0"/>
              <a:t> </a:t>
            </a:r>
            <a:r>
              <a:rPr lang="en-US" altLang="en-US" sz="2400" dirty="0"/>
              <a:t>The meeting is now adjourned.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73876-852C-42E9-B526-048FD83546CB}" type="slidenum">
              <a:rPr lang="en-US" altLang="en-US"/>
              <a:pPr/>
              <a:t>2</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701040" y="4417404"/>
            <a:ext cx="5608320" cy="4181766"/>
          </a:xfrm>
        </p:spPr>
        <p:txBody>
          <a:bodyPr/>
          <a:lstStyle/>
          <a:p>
            <a:r>
              <a:rPr lang="en-US" altLang="en-US" sz="2400" dirty="0"/>
              <a:t>Approve agenda on next slide.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Are there</a:t>
            </a:r>
            <a:r>
              <a:rPr lang="en-US" sz="2400" baseline="0" dirty="0"/>
              <a:t> a</a:t>
            </a:r>
            <a:r>
              <a:rPr lang="en-US" sz="2400" dirty="0"/>
              <a:t>ny</a:t>
            </a:r>
            <a:r>
              <a:rPr lang="en-US" sz="2400" baseline="0" dirty="0"/>
              <a:t> additions or corrections?</a:t>
            </a:r>
          </a:p>
          <a:p>
            <a:r>
              <a:rPr lang="en-US" sz="2400" baseline="0" dirty="0"/>
              <a:t>Is there a motion to approve?</a:t>
            </a:r>
          </a:p>
          <a:p>
            <a:r>
              <a:rPr lang="en-US" sz="2400" baseline="0" dirty="0"/>
              <a:t>Is there a second?</a:t>
            </a:r>
          </a:p>
          <a:p>
            <a:r>
              <a:rPr lang="en-US" sz="2400" baseline="0" dirty="0"/>
              <a:t>All in favor say aye,  All opposed say no</a:t>
            </a:r>
          </a:p>
          <a:p>
            <a:r>
              <a:rPr lang="en-US" sz="2400" baseline="0" dirty="0"/>
              <a:t>Motion carries.</a:t>
            </a:r>
            <a:endParaRPr lang="en-US" sz="2400" dirty="0"/>
          </a:p>
        </p:txBody>
      </p:sp>
      <p:sp>
        <p:nvSpPr>
          <p:cNvPr id="4" name="Slide Number Placeholder 3"/>
          <p:cNvSpPr>
            <a:spLocks noGrp="1"/>
          </p:cNvSpPr>
          <p:nvPr>
            <p:ph type="sldNum" sz="quarter" idx="10"/>
          </p:nvPr>
        </p:nvSpPr>
        <p:spPr/>
        <p:txBody>
          <a:bodyPr/>
          <a:lstStyle/>
          <a:p>
            <a:fld id="{60D842F2-EE8D-45EB-A1D4-F27B09105FE5}" type="slidenum">
              <a:rPr lang="en-US" smtClean="0"/>
              <a:t>3</a:t>
            </a:fld>
            <a:endParaRPr lang="en-US"/>
          </a:p>
        </p:txBody>
      </p:sp>
    </p:spTree>
    <p:extLst>
      <p:ext uri="{BB962C8B-B14F-4D97-AF65-F5344CB8AC3E}">
        <p14:creationId xmlns:p14="http://schemas.microsoft.com/office/powerpoint/2010/main" val="2078722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73566-43FB-4353-A574-97058912DC94}" type="slidenum">
              <a:rPr lang="en-US" altLang="en-US"/>
              <a:pPr/>
              <a:t>4</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701040" y="4417404"/>
            <a:ext cx="5608320" cy="4181766"/>
          </a:xfrm>
        </p:spPr>
        <p:txBody>
          <a:bodyPr/>
          <a:lstStyle/>
          <a:p>
            <a:r>
              <a:rPr lang="en-US" altLang="en-US" sz="2400" dirty="0"/>
              <a:t>I would like to recognize</a:t>
            </a:r>
            <a:r>
              <a:rPr lang="en-US" altLang="en-US" sz="2400" baseline="0" dirty="0"/>
              <a:t> t</a:t>
            </a:r>
            <a:r>
              <a:rPr lang="en-US" altLang="en-US" sz="2400" dirty="0"/>
              <a:t>he EDND board of directors for their time and dedication to strengthening EDND and the state’s economy.</a:t>
            </a:r>
            <a:r>
              <a:rPr lang="en-US" altLang="en-US" sz="2400" i="1" dirty="0"/>
              <a:t> (Introduce the board</a:t>
            </a:r>
            <a:r>
              <a:rPr lang="en-US" altLang="en-US" sz="2400" i="1" baseline="0" dirty="0"/>
              <a:t> members who are here)</a:t>
            </a:r>
            <a:endParaRPr lang="en-US" altLang="en-US" sz="2400"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73876-852C-42E9-B526-048FD83546CB}" type="slidenum">
              <a:rPr lang="en-US" altLang="en-US"/>
              <a:pPr/>
              <a:t>5</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701040" y="4417404"/>
            <a:ext cx="5608320" cy="4181766"/>
          </a:xfrm>
        </p:spPr>
        <p:txBody>
          <a:bodyPr/>
          <a:lstStyle/>
          <a:p>
            <a:r>
              <a:rPr lang="en-US" altLang="en-US" sz="2400" dirty="0"/>
              <a:t>Turn over to Nathan Schneider as Secretary/Treasurer </a:t>
            </a:r>
          </a:p>
        </p:txBody>
      </p:sp>
    </p:spTree>
    <p:extLst>
      <p:ext uri="{BB962C8B-B14F-4D97-AF65-F5344CB8AC3E}">
        <p14:creationId xmlns:p14="http://schemas.microsoft.com/office/powerpoint/2010/main" val="339287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73876-852C-42E9-B526-048FD83546CB}" type="slidenum">
              <a:rPr lang="en-US" altLang="en-US"/>
              <a:pPr/>
              <a:t>6</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701040" y="4417404"/>
            <a:ext cx="5608320" cy="4181766"/>
          </a:xfrm>
        </p:spPr>
        <p:txBody>
          <a:bodyPr/>
          <a:lstStyle/>
          <a:p>
            <a:r>
              <a:rPr lang="en-US" altLang="en-US" sz="2400" dirty="0"/>
              <a:t>Nathan Schneider – Secretary/Treasure</a:t>
            </a:r>
          </a:p>
          <a:p>
            <a:endParaRPr lang="en-US" altLang="en-US" sz="2400" dirty="0"/>
          </a:p>
        </p:txBody>
      </p:sp>
    </p:spTree>
    <p:extLst>
      <p:ext uri="{BB962C8B-B14F-4D97-AF65-F5344CB8AC3E}">
        <p14:creationId xmlns:p14="http://schemas.microsoft.com/office/powerpoint/2010/main" val="25010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73876-852C-42E9-B526-048FD83546CB}" type="slidenum">
              <a:rPr lang="en-US" altLang="en-US"/>
              <a:pPr/>
              <a:t>7</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701040" y="4417404"/>
            <a:ext cx="5608320" cy="4181766"/>
          </a:xfrm>
        </p:spPr>
        <p:txBody>
          <a:bodyPr/>
          <a:lstStyle/>
          <a:p>
            <a:r>
              <a:rPr lang="en-US" altLang="en-US" sz="2400" dirty="0"/>
              <a:t>Nathan Schneider – Secretary/Treasure</a:t>
            </a:r>
          </a:p>
        </p:txBody>
      </p:sp>
    </p:spTree>
    <p:extLst>
      <p:ext uri="{BB962C8B-B14F-4D97-AF65-F5344CB8AC3E}">
        <p14:creationId xmlns:p14="http://schemas.microsoft.com/office/powerpoint/2010/main" val="3732099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73876-852C-42E9-B526-048FD83546CB}" type="slidenum">
              <a:rPr lang="en-US" altLang="en-US"/>
              <a:pPr/>
              <a:t>8</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701040" y="4417404"/>
            <a:ext cx="5608320" cy="4181766"/>
          </a:xfrm>
        </p:spPr>
        <p:txBody>
          <a:bodyPr/>
          <a:lstStyle/>
          <a:p>
            <a:r>
              <a:rPr lang="en-US" altLang="en-US" sz="2400" dirty="0"/>
              <a:t>Dana Hager/Laura Lacher</a:t>
            </a:r>
          </a:p>
        </p:txBody>
      </p:sp>
    </p:spTree>
    <p:extLst>
      <p:ext uri="{BB962C8B-B14F-4D97-AF65-F5344CB8AC3E}">
        <p14:creationId xmlns:p14="http://schemas.microsoft.com/office/powerpoint/2010/main" val="280324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73876-852C-42E9-B526-048FD83546CB}" type="slidenum">
              <a:rPr lang="en-US" altLang="en-US"/>
              <a:pPr/>
              <a:t>9</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701040" y="4417404"/>
            <a:ext cx="5608320" cy="4181766"/>
          </a:xfrm>
        </p:spPr>
        <p:txBody>
          <a:bodyPr/>
          <a:lstStyle/>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2023-2024 Interim Committees &amp; Studies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Ag &amp; Natural Resources – </a:t>
            </a:r>
            <a:r>
              <a:rPr lang="en-US" sz="1800" b="0" dirty="0">
                <a:solidFill>
                  <a:srgbClr val="000000"/>
                </a:solidFill>
                <a:effectLst/>
                <a:latin typeface="Calibri" panose="020F0502020204030204" pitchFamily="34" charset="0"/>
                <a:ea typeface="Calibri" panose="020F0502020204030204" pitchFamily="34" charset="0"/>
              </a:rPr>
              <a:t>Next meeting the committee will discuss  and propose recommendations on the proposed bill drafts related to the foreign adversaries’ ownership of property and assets. (currently three bill drafts)</a:t>
            </a: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Energy Development and Transmission – </a:t>
            </a:r>
            <a:r>
              <a:rPr lang="en-US" sz="1800" b="0" dirty="0">
                <a:solidFill>
                  <a:srgbClr val="000000"/>
                </a:solidFill>
                <a:effectLst/>
                <a:latin typeface="Calibri" panose="020F0502020204030204" pitchFamily="34" charset="0"/>
                <a:ea typeface="Calibri" panose="020F0502020204030204" pitchFamily="34" charset="0"/>
              </a:rPr>
              <a:t>STAND Report (Sustain Transform Authenticate North Dakota) – Interim study on ESG trends, laws and policies that impact businesses and industries in North Dakota. This study is available online. Planning is important because economic opportunities will increase demands on electricity, roadways and transportation in the state. </a:t>
            </a: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Taxation Committee – </a:t>
            </a:r>
            <a:r>
              <a:rPr lang="en-US" sz="1800" b="0" dirty="0">
                <a:solidFill>
                  <a:srgbClr val="000000"/>
                </a:solidFill>
                <a:effectLst/>
                <a:latin typeface="Calibri" panose="020F0502020204030204" pitchFamily="34" charset="0"/>
                <a:ea typeface="Calibri" panose="020F0502020204030204" pitchFamily="34" charset="0"/>
              </a:rPr>
              <a:t>Sept. 5 hearing – heard from Tax Foundation and Tax Commissioner &amp; Association of Counties about property tax elimination impacts. One bill is being recommended to Legislative Management, for consideration – “Growing of Agricultural Commodities” for purposes of property tax classifications. Find the Good Life and Renaissance Zone program updates were presented. </a:t>
            </a:r>
          </a:p>
          <a:p>
            <a:pPr marL="0" marR="0">
              <a:spcBef>
                <a:spcPts val="0"/>
              </a:spcBef>
              <a:spcAft>
                <a:spcPts val="0"/>
              </a:spcAft>
            </a:pPr>
            <a:r>
              <a:rPr lang="en-US" sz="1800" b="0" dirty="0">
                <a:solidFill>
                  <a:srgbClr val="000000"/>
                </a:solidFill>
                <a:effectLst/>
                <a:latin typeface="Calibri" panose="020F0502020204030204" pitchFamily="34" charset="0"/>
                <a:ea typeface="Calibri" panose="020F0502020204030204" pitchFamily="34" charset="0"/>
              </a:rPr>
              <a:t>Renaissance Zones: 51 Renaissance Zones in ND. In 2023, 7 communities reached expiration date and all received a 5 or 10-year extension. In 2023, 55 projects were approved at the state and local level and 41 projects were completed. </a:t>
            </a:r>
            <a:endParaRPr lang="en-US" sz="1800" b="1"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Tax Relief Advisory Committee – </a:t>
            </a:r>
            <a:r>
              <a:rPr lang="en-US" sz="1800" b="0" dirty="0">
                <a:solidFill>
                  <a:srgbClr val="000000"/>
                </a:solidFill>
                <a:effectLst/>
                <a:latin typeface="Calibri" panose="020F0502020204030204" pitchFamily="34" charset="0"/>
                <a:ea typeface="Calibri" panose="020F0502020204030204" pitchFamily="34" charset="0"/>
              </a:rPr>
              <a:t>Last met on Sept. 4 – Received economic impact of income and property tax reform from the Tax Foundation. No bill drafts were approved by the committee w/ little known until the election and Measure 4 is addressed. </a:t>
            </a:r>
            <a:endParaRPr lang="en-US" sz="1800" b="1"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endParaRPr lang="en-US" altLang="en-US" sz="2400" dirty="0"/>
          </a:p>
        </p:txBody>
      </p:sp>
    </p:spTree>
    <p:extLst>
      <p:ext uri="{BB962C8B-B14F-4D97-AF65-F5344CB8AC3E}">
        <p14:creationId xmlns:p14="http://schemas.microsoft.com/office/powerpoint/2010/main" val="345498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9/9/2024</a:t>
            </a:fld>
            <a:endParaRPr lang="en-US" dirty="0">
              <a:solidFill>
                <a:srgbClr val="FFFFFF"/>
              </a:solidFill>
            </a:endParaRPr>
          </a:p>
        </p:txBody>
      </p:sp>
      <p:sp>
        <p:nvSpPr>
          <p:cNvPr id="8" name="Footer Placeholder 7"/>
          <p:cNvSpPr>
            <a:spLocks noGrp="1"/>
          </p:cNvSpPr>
          <p:nvPr>
            <p:ph type="ftr" sz="quarter" idx="11"/>
          </p:nvPr>
        </p:nvSpPr>
        <p:spPr/>
        <p:txBody>
          <a:bodyPr/>
          <a:lstStyle/>
          <a:p>
            <a:endParaRPr kumimoji="0" lang="en-US">
              <a:solidFill>
                <a:schemeClr val="accent1">
                  <a:tint val="20000"/>
                </a:schemeClr>
              </a:solidFill>
            </a:endParaRPr>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solidFill>
                <a:srgbClr val="FFFFFF"/>
              </a:solidFill>
            </a:endParaRPr>
          </a:p>
        </p:txBody>
      </p:sp>
    </p:spTree>
    <p:extLst>
      <p:ext uri="{BB962C8B-B14F-4D97-AF65-F5344CB8AC3E}">
        <p14:creationId xmlns:p14="http://schemas.microsoft.com/office/powerpoint/2010/main" val="64974363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9/9/2024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29551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9/9/2024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144785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9/9/2024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1805575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9/9/2024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40389662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9/9/2024</a:t>
            </a:fld>
            <a:endParaRPr lang="en-US"/>
          </a:p>
        </p:txBody>
      </p:sp>
      <p:sp>
        <p:nvSpPr>
          <p:cNvPr id="9" name="Footer Placeholder 8"/>
          <p:cNvSpPr>
            <a:spLocks noGrp="1"/>
          </p:cNvSpPr>
          <p:nvPr>
            <p:ph type="ftr" sz="quarter" idx="11"/>
          </p:nvPr>
        </p:nvSpPr>
        <p:spPr/>
        <p:txBody>
          <a:bodyPr/>
          <a:lstStyle/>
          <a:p>
            <a:endParaRPr kumimoji="0" lang="en-US"/>
          </a:p>
        </p:txBody>
      </p:sp>
      <p:sp>
        <p:nvSpPr>
          <p:cNvPr id="10" name="Slide Number Placeholder 9"/>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232710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9/9/2024</a:t>
            </a:fld>
            <a:endParaRPr lang="en-US" sz="1000" dirty="0">
              <a:solidFill>
                <a:schemeClr val="tx1"/>
              </a:solidFill>
            </a:endParaRPr>
          </a:p>
        </p:txBody>
      </p:sp>
      <p:sp>
        <p:nvSpPr>
          <p:cNvPr id="8" name="Footer Placeholder 7"/>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27920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9/9/2024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185737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9/9/2024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394476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9/9/2024</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kumimoji="0" lang="en-US"/>
          </a:p>
        </p:txBody>
      </p:sp>
      <p:sp>
        <p:nvSpPr>
          <p:cNvPr id="11" name="Slide Number Placeholder 10"/>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1924597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eaLnBrk="1" latinLnBrk="0" hangingPunct="1"/>
            <a:fld id="{544213AF-26F6-41FA-8D85-E2C5388D6E58}" type="datetimeFigureOut">
              <a:rPr lang="en-US" smtClean="0"/>
              <a:pPr eaLnBrk="1" latinLnBrk="0" hangingPunct="1"/>
              <a:t>9/9/2024</a:t>
            </a:fld>
            <a:endParaRPr lang="en-US">
              <a:solidFill>
                <a:schemeClr val="tx1"/>
              </a:solidFill>
            </a:endParaRPr>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kumimoji="0" lang="en-US">
              <a:solidFill>
                <a:schemeClr val="tx1"/>
              </a:solidFill>
            </a:endParaRPr>
          </a:p>
        </p:txBody>
      </p:sp>
      <p:sp>
        <p:nvSpPr>
          <p:cNvPr id="10" name="Slide Number Placeholder 9"/>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solidFill>
                <a:schemeClr val="tx1"/>
              </a:solidFill>
            </a:endParaRPr>
          </a:p>
        </p:txBody>
      </p:sp>
    </p:spTree>
    <p:extLst>
      <p:ext uri="{BB962C8B-B14F-4D97-AF65-F5344CB8AC3E}">
        <p14:creationId xmlns:p14="http://schemas.microsoft.com/office/powerpoint/2010/main" val="420820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045" y="964692"/>
            <a:ext cx="5937755"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eaLnBrk="1" latinLnBrk="0" hangingPunct="1"/>
            <a:fld id="{544213AF-26F6-41FA-8D85-E2C5388D6E58}" type="datetimeFigureOut">
              <a:rPr lang="en-US" smtClean="0"/>
              <a:pPr eaLnBrk="1" latinLnBrk="0" hangingPunct="1"/>
              <a:t>9/9/2024</a:t>
            </a:fld>
            <a:endParaRPr lang="en-US" sz="1000" dirty="0">
              <a:solidFill>
                <a:schemeClr val="tx1"/>
              </a:solidFill>
            </a:endParaRPr>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382738313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pn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456B7C-CB44-45AF-91E5-EE09AF73E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1115A71-84D5-10B7-D104-D8D4BFF13F6F}"/>
              </a:ext>
            </a:extLst>
          </p:cNvPr>
          <p:cNvSpPr/>
          <p:nvPr/>
        </p:nvSpPr>
        <p:spPr>
          <a:xfrm>
            <a:off x="1200150" y="3419855"/>
            <a:ext cx="6743700" cy="1645920"/>
          </a:xfrm>
          <a:prstGeom prst="rect">
            <a:avLst/>
          </a:prstGeom>
          <a:solidFill>
            <a:schemeClr val="tx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horz" lIns="274320" tIns="182880" rIns="274320" bIns="182880" rtlCol="0" anchor="ctr" anchorCtr="1">
            <a:normAutofit fontScale="77500" lnSpcReduction="20000"/>
          </a:bodyPr>
          <a:lstStyle/>
          <a:p>
            <a:pPr algn="ctr" defTabSz="914400">
              <a:lnSpc>
                <a:spcPct val="90000"/>
              </a:lnSpc>
              <a:spcBef>
                <a:spcPct val="0"/>
              </a:spcBef>
              <a:spcAft>
                <a:spcPts val="600"/>
              </a:spcAft>
            </a:pPr>
            <a:endParaRPr lang="en-US" altLang="en-US" sz="3800" b="1" cap="all" spc="200" dirty="0">
              <a:solidFill>
                <a:srgbClr val="262626"/>
              </a:solidFill>
              <a:latin typeface="+mj-lt"/>
              <a:ea typeface="+mj-ea"/>
              <a:cs typeface="+mj-cs"/>
            </a:endParaRPr>
          </a:p>
          <a:p>
            <a:pPr algn="ctr" defTabSz="914400">
              <a:lnSpc>
                <a:spcPct val="90000"/>
              </a:lnSpc>
              <a:spcBef>
                <a:spcPct val="0"/>
              </a:spcBef>
              <a:spcAft>
                <a:spcPts val="600"/>
              </a:spcAft>
            </a:pPr>
            <a:r>
              <a:rPr lang="en-US" altLang="en-US" sz="4800" b="1" cap="all" spc="200" dirty="0">
                <a:solidFill>
                  <a:srgbClr val="262626"/>
                </a:solidFill>
                <a:latin typeface="+mj-lt"/>
                <a:ea typeface="+mj-ea"/>
                <a:cs typeface="+mj-cs"/>
              </a:rPr>
              <a:t>EDND 2024 </a:t>
            </a:r>
            <a:br>
              <a:rPr lang="en-US" altLang="en-US" sz="4800" b="1" cap="all" spc="200" dirty="0">
                <a:solidFill>
                  <a:srgbClr val="262626"/>
                </a:solidFill>
                <a:latin typeface="+mj-lt"/>
                <a:ea typeface="+mj-ea"/>
                <a:cs typeface="+mj-cs"/>
              </a:rPr>
            </a:br>
            <a:r>
              <a:rPr lang="en-US" altLang="en-US" sz="4800" b="1" cap="all" spc="200" dirty="0">
                <a:solidFill>
                  <a:srgbClr val="262626"/>
                </a:solidFill>
                <a:latin typeface="+mj-lt"/>
                <a:ea typeface="+mj-ea"/>
                <a:cs typeface="+mj-cs"/>
              </a:rPr>
              <a:t>Annual Meeting</a:t>
            </a:r>
          </a:p>
          <a:p>
            <a:pPr algn="ctr" defTabSz="914400">
              <a:lnSpc>
                <a:spcPct val="90000"/>
              </a:lnSpc>
              <a:spcBef>
                <a:spcPct val="0"/>
              </a:spcBef>
              <a:spcAft>
                <a:spcPts val="600"/>
              </a:spcAft>
            </a:pPr>
            <a:endParaRPr lang="en-US" sz="3800" cap="all" spc="200" dirty="0">
              <a:solidFill>
                <a:srgbClr val="262626"/>
              </a:solidFill>
              <a:latin typeface="+mj-lt"/>
              <a:ea typeface="+mj-ea"/>
              <a:cs typeface="+mj-cs"/>
            </a:endParaRPr>
          </a:p>
        </p:txBody>
      </p:sp>
      <p:pic>
        <p:nvPicPr>
          <p:cNvPr id="3" name="Picture 2" descr="A close-up of a logo&#10;&#10;Description automatically generated">
            <a:extLst>
              <a:ext uri="{FF2B5EF4-FFF2-40B4-BE49-F238E27FC236}">
                <a16:creationId xmlns:a16="http://schemas.microsoft.com/office/drawing/2014/main" id="{632F8142-D9F8-D436-F1FF-640FACCBBF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4857" y="914991"/>
            <a:ext cx="3614286" cy="1906535"/>
          </a:xfrm>
          <a:prstGeom prst="rect">
            <a:avLst/>
          </a:prstGeom>
        </p:spPr>
      </p:pic>
      <p:sp>
        <p:nvSpPr>
          <p:cNvPr id="5" name="Rectangle 2"/>
          <p:cNvSpPr txBox="1">
            <a:spLocks noChangeArrowheads="1"/>
          </p:cNvSpPr>
          <p:nvPr/>
        </p:nvSpPr>
        <p:spPr>
          <a:xfrm>
            <a:off x="390144" y="244602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altLang="en-US" dirty="0">
              <a:effectLst/>
            </a:endParaRPr>
          </a:p>
        </p:txBody>
      </p:sp>
    </p:spTree>
    <p:extLst>
      <p:ext uri="{BB962C8B-B14F-4D97-AF65-F5344CB8AC3E}">
        <p14:creationId xmlns:p14="http://schemas.microsoft.com/office/powerpoint/2010/main" val="256182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6147" descr="Cornfields with bright sky">
            <a:extLst>
              <a:ext uri="{FF2B5EF4-FFF2-40B4-BE49-F238E27FC236}">
                <a16:creationId xmlns:a16="http://schemas.microsoft.com/office/drawing/2014/main" id="{8654BA3A-590A-D131-A747-9BE9E5AB5537}"/>
              </a:ext>
            </a:extLst>
          </p:cNvPr>
          <p:cNvPicPr>
            <a:picLocks noChangeAspect="1"/>
          </p:cNvPicPr>
          <p:nvPr/>
        </p:nvPicPr>
        <p:blipFill rotWithShape="1">
          <a:blip r:embed="rId3">
            <a:alphaModFix amt="25000"/>
          </a:blip>
          <a:srcRect l="1963" r="9036" b="-1"/>
          <a:stretch/>
        </p:blipFill>
        <p:spPr>
          <a:xfrm>
            <a:off x="20" y="10"/>
            <a:ext cx="9143980" cy="6857990"/>
          </a:xfrm>
          <a:prstGeom prst="rect">
            <a:avLst/>
          </a:prstGeom>
        </p:spPr>
      </p:pic>
      <p:sp>
        <p:nvSpPr>
          <p:cNvPr id="6146" name="Rectangle 2"/>
          <p:cNvSpPr>
            <a:spLocks noGrp="1" noChangeArrowheads="1"/>
          </p:cNvSpPr>
          <p:nvPr>
            <p:ph type="title"/>
          </p:nvPr>
        </p:nvSpPr>
        <p:spPr>
          <a:xfrm>
            <a:off x="1673353" y="363113"/>
            <a:ext cx="5797296" cy="1188720"/>
          </a:xfrm>
          <a:solidFill>
            <a:schemeClr val="bg1">
              <a:alpha val="45000"/>
            </a:schemeClr>
          </a:solidFill>
          <a:ln>
            <a:noFill/>
          </a:ln>
        </p:spPr>
        <p:txBody>
          <a:bodyPr vert="horz" lIns="182880" tIns="182880" rIns="182880" bIns="182880" rtlCol="0" anchor="ctr">
            <a:normAutofit/>
          </a:bodyPr>
          <a:lstStyle/>
          <a:p>
            <a:r>
              <a:rPr lang="en-US" altLang="en-US" sz="2800" b="1" dirty="0">
                <a:effectLst/>
              </a:rPr>
              <a:t>2025 legislative Session</a:t>
            </a:r>
          </a:p>
        </p:txBody>
      </p:sp>
      <p:sp>
        <p:nvSpPr>
          <p:cNvPr id="4" name="TextBox 3">
            <a:extLst>
              <a:ext uri="{FF2B5EF4-FFF2-40B4-BE49-F238E27FC236}">
                <a16:creationId xmlns:a16="http://schemas.microsoft.com/office/drawing/2014/main" id="{276CA7EA-DAEC-4B34-AAFF-B5BA71FBF029}"/>
              </a:ext>
            </a:extLst>
          </p:cNvPr>
          <p:cNvSpPr txBox="1"/>
          <p:nvPr/>
        </p:nvSpPr>
        <p:spPr>
          <a:xfrm>
            <a:off x="649705" y="1914936"/>
            <a:ext cx="7964906" cy="4806498"/>
          </a:xfrm>
          <a:prstGeom prst="rect">
            <a:avLst/>
          </a:prstGeom>
        </p:spPr>
        <p:txBody>
          <a:bodyPr vert="horz" lIns="91440" tIns="45720" rIns="91440" bIns="45720" rtlCol="0">
            <a:normAutofit/>
          </a:bodyPr>
          <a:lstStyle/>
          <a:p>
            <a:pPr marL="137160" indent="0">
              <a:buNone/>
            </a:pPr>
            <a:r>
              <a:rPr lang="en-US" altLang="en-US" sz="3000" b="1" dirty="0"/>
              <a:t>Advocacy &amp; Lobbying for 69</a:t>
            </a:r>
            <a:r>
              <a:rPr lang="en-US" altLang="en-US" sz="3000" b="1" baseline="30000" dirty="0"/>
              <a:t>th</a:t>
            </a:r>
            <a:r>
              <a:rPr lang="en-US" altLang="en-US" sz="3000" b="1" dirty="0"/>
              <a:t> Legislative Assembly</a:t>
            </a:r>
          </a:p>
          <a:p>
            <a:pPr marL="342900" lvl="0" indent="-342900">
              <a:buFont typeface="Arial" panose="020B0604020202020204" pitchFamily="34" charset="0"/>
              <a:buChar char="•"/>
            </a:pPr>
            <a:r>
              <a:rPr lang="en-US" sz="2400" dirty="0"/>
              <a:t>Member survey to prioritize EDND’s legislative agenda</a:t>
            </a:r>
          </a:p>
          <a:p>
            <a:pPr marL="342900" lvl="0" indent="-342900">
              <a:buFont typeface="Arial" panose="020B0604020202020204" pitchFamily="34" charset="0"/>
              <a:buChar char="•"/>
            </a:pPr>
            <a:r>
              <a:rPr lang="en-US" sz="2400" dirty="0"/>
              <a:t>Organizational Session – December 2-4, 2024</a:t>
            </a:r>
          </a:p>
          <a:p>
            <a:pPr marL="342900" lvl="0" indent="-342900">
              <a:buFont typeface="Arial" panose="020B0604020202020204" pitchFamily="34" charset="0"/>
              <a:buChar char="•"/>
            </a:pPr>
            <a:r>
              <a:rPr lang="en-US" sz="2400" dirty="0"/>
              <a:t>Session begins – January 7, 2025</a:t>
            </a:r>
          </a:p>
          <a:p>
            <a:pPr marL="342900" lvl="0" indent="-342900">
              <a:buFont typeface="Arial" panose="020B0604020202020204" pitchFamily="34" charset="0"/>
              <a:buChar char="•"/>
            </a:pPr>
            <a:r>
              <a:rPr lang="en-US" sz="2400" dirty="0"/>
              <a:t>Crossover date for bills – February 28, 2025</a:t>
            </a:r>
          </a:p>
          <a:p>
            <a:pPr marL="342900" lvl="0" indent="-342900">
              <a:buFont typeface="Arial" panose="020B0604020202020204" pitchFamily="34" charset="0"/>
              <a:buChar char="•"/>
            </a:pPr>
            <a:r>
              <a:rPr lang="en-US" sz="2400" dirty="0"/>
              <a:t>Legislative Social – March 17, 2025</a:t>
            </a:r>
          </a:p>
          <a:p>
            <a:pPr marL="800100" lvl="1" indent="-342900">
              <a:buFont typeface="Arial" panose="020B0604020202020204" pitchFamily="34" charset="0"/>
              <a:buChar char="•"/>
            </a:pPr>
            <a:r>
              <a:rPr lang="en-US" sz="2400" dirty="0"/>
              <a:t>Partnership with GNDC &amp; AGC</a:t>
            </a:r>
          </a:p>
          <a:p>
            <a:pPr marL="342900" lvl="0" indent="-342900">
              <a:buFont typeface="Arial" panose="020B0604020202020204" pitchFamily="34" charset="0"/>
              <a:buChar char="•"/>
            </a:pPr>
            <a:r>
              <a:rPr lang="en-US" sz="2400" dirty="0"/>
              <a:t>80 Legislative Days – May 2, 2025</a:t>
            </a:r>
          </a:p>
          <a:p>
            <a:pPr marL="342900" lvl="0" indent="-342900">
              <a:buFont typeface="Arial" panose="020B0604020202020204" pitchFamily="34" charset="0"/>
              <a:buChar char="•"/>
            </a:pPr>
            <a:endParaRPr lang="en-US" sz="2400" dirty="0"/>
          </a:p>
          <a:p>
            <a:pPr marL="742950" lvl="1" indent="-228600" defTabSz="914400">
              <a:lnSpc>
                <a:spcPct val="90000"/>
              </a:lnSpc>
              <a:spcBef>
                <a:spcPts val="1000"/>
              </a:spcBef>
              <a:buClr>
                <a:schemeClr val="accent2"/>
              </a:buClr>
              <a:buFont typeface="Arial" panose="020B0604020202020204" pitchFamily="34" charset="0"/>
              <a:buChar char="•"/>
            </a:pPr>
            <a:endParaRPr lang="en-US" sz="1000" dirty="0">
              <a:solidFill>
                <a:schemeClr val="tx1">
                  <a:lumMod val="85000"/>
                  <a:lumOff val="15000"/>
                </a:schemeClr>
              </a:solidFill>
            </a:endParaRPr>
          </a:p>
        </p:txBody>
      </p:sp>
      <p:pic>
        <p:nvPicPr>
          <p:cNvPr id="2" name="Picture 1" descr="A close-up of a logo&#10;&#10;Description automatically generated">
            <a:extLst>
              <a:ext uri="{FF2B5EF4-FFF2-40B4-BE49-F238E27FC236}">
                <a16:creationId xmlns:a16="http://schemas.microsoft.com/office/drawing/2014/main" id="{5895D467-8FDA-D10D-DE90-07AFE8809E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705" y="445331"/>
            <a:ext cx="1937090" cy="1024283"/>
          </a:xfrm>
          <a:prstGeom prst="rect">
            <a:avLst/>
          </a:prstGeom>
        </p:spPr>
      </p:pic>
    </p:spTree>
    <p:extLst>
      <p:ext uri="{BB962C8B-B14F-4D97-AF65-F5344CB8AC3E}">
        <p14:creationId xmlns:p14="http://schemas.microsoft.com/office/powerpoint/2010/main" val="4151860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853353" y="1149387"/>
            <a:ext cx="3956104" cy="1058497"/>
          </a:xfrm>
          <a:solidFill>
            <a:schemeClr val="bg1">
              <a:alpha val="45000"/>
            </a:schemeClr>
          </a:solidFill>
        </p:spPr>
        <p:txBody>
          <a:bodyPr vert="horz" lIns="182880" tIns="182880" rIns="182880" bIns="182880" rtlCol="0" anchor="ctr">
            <a:normAutofit/>
          </a:bodyPr>
          <a:lstStyle/>
          <a:p>
            <a:r>
              <a:rPr lang="en-US" altLang="en-US" sz="2100" b="1" dirty="0"/>
              <a:t>OutGO</a:t>
            </a:r>
            <a:r>
              <a:rPr lang="en-US" altLang="en-US" sz="2100" b="1" dirty="0">
                <a:effectLst/>
              </a:rPr>
              <a:t>ing President</a:t>
            </a:r>
          </a:p>
        </p:txBody>
      </p:sp>
      <p:sp>
        <p:nvSpPr>
          <p:cNvPr id="2" name="TextBox 1">
            <a:extLst>
              <a:ext uri="{FF2B5EF4-FFF2-40B4-BE49-F238E27FC236}">
                <a16:creationId xmlns:a16="http://schemas.microsoft.com/office/drawing/2014/main" id="{6942C885-41C2-4D87-931E-351A68E8BB98}"/>
              </a:ext>
            </a:extLst>
          </p:cNvPr>
          <p:cNvSpPr txBox="1"/>
          <p:nvPr/>
        </p:nvSpPr>
        <p:spPr>
          <a:xfrm>
            <a:off x="5052667" y="2640692"/>
            <a:ext cx="4443982" cy="3255252"/>
          </a:xfrm>
          <a:prstGeom prst="rect">
            <a:avLst/>
          </a:prstGeom>
        </p:spPr>
        <p:txBody>
          <a:bodyPr vert="horz" lIns="91440" tIns="45720" rIns="91440" bIns="45720" rtlCol="0">
            <a:normAutofit/>
          </a:bodyPr>
          <a:lstStyle/>
          <a:p>
            <a:pPr indent="-228600" defTabSz="914400">
              <a:spcBef>
                <a:spcPts val="1000"/>
              </a:spcBef>
              <a:spcAft>
                <a:spcPts val="600"/>
              </a:spcAft>
              <a:buClr>
                <a:schemeClr val="accent2"/>
              </a:buClr>
              <a:buFont typeface="Arial" panose="020B0604020202020204" pitchFamily="34" charset="0"/>
              <a:buChar char="•"/>
            </a:pPr>
            <a:r>
              <a:rPr lang="en-US" dirty="0">
                <a:solidFill>
                  <a:schemeClr val="tx1">
                    <a:lumMod val="85000"/>
                    <a:lumOff val="15000"/>
                  </a:schemeClr>
                </a:solidFill>
              </a:rPr>
              <a:t>Brad Barth</a:t>
            </a:r>
          </a:p>
          <a:p>
            <a:pPr lvl="1" indent="-228600" defTabSz="914400">
              <a:spcBef>
                <a:spcPts val="1000"/>
              </a:spcBef>
              <a:spcAft>
                <a:spcPts val="600"/>
              </a:spcAft>
              <a:buClr>
                <a:schemeClr val="accent2"/>
              </a:buClr>
              <a:buFont typeface="Arial" panose="020B0604020202020204" pitchFamily="34" charset="0"/>
              <a:buChar char="•"/>
            </a:pPr>
            <a:r>
              <a:rPr lang="en-US" dirty="0">
                <a:solidFill>
                  <a:schemeClr val="tx1">
                    <a:lumMod val="85000"/>
                    <a:lumOff val="15000"/>
                  </a:schemeClr>
                </a:solidFill>
              </a:rPr>
              <a:t>Forward Devils Lake</a:t>
            </a:r>
          </a:p>
        </p:txBody>
      </p:sp>
      <p:pic>
        <p:nvPicPr>
          <p:cNvPr id="3" name="Picture 2" descr="A close-up of a logo&#10;&#10;Description automatically generated">
            <a:extLst>
              <a:ext uri="{FF2B5EF4-FFF2-40B4-BE49-F238E27FC236}">
                <a16:creationId xmlns:a16="http://schemas.microsoft.com/office/drawing/2014/main" id="{68280957-17E2-87E8-AB1C-3674955010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2860" y="5528711"/>
            <a:ext cx="1937090" cy="1024283"/>
          </a:xfrm>
          <a:prstGeom prst="rect">
            <a:avLst/>
          </a:prstGeom>
        </p:spPr>
      </p:pic>
      <p:pic>
        <p:nvPicPr>
          <p:cNvPr id="5" name="Picture 4">
            <a:extLst>
              <a:ext uri="{FF2B5EF4-FFF2-40B4-BE49-F238E27FC236}">
                <a16:creationId xmlns:a16="http://schemas.microsoft.com/office/drawing/2014/main" id="{E84E5997-FCE2-40CE-C795-35C2530BC8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25"/>
          <a:stretch/>
        </p:blipFill>
        <p:spPr>
          <a:xfrm>
            <a:off x="-18961" y="0"/>
            <a:ext cx="4572007" cy="6858000"/>
          </a:xfrm>
          <a:prstGeom prst="rect">
            <a:avLst/>
          </a:prstGeom>
        </p:spPr>
      </p:pic>
    </p:spTree>
    <p:extLst>
      <p:ext uri="{BB962C8B-B14F-4D97-AF65-F5344CB8AC3E}">
        <p14:creationId xmlns:p14="http://schemas.microsoft.com/office/powerpoint/2010/main" val="220053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084122" y="978776"/>
            <a:ext cx="4443982" cy="1174991"/>
          </a:xfrm>
        </p:spPr>
        <p:txBody>
          <a:bodyPr vert="horz" lIns="182880" tIns="182880" rIns="182880" bIns="182880" rtlCol="0" anchor="ctr">
            <a:normAutofit/>
          </a:bodyPr>
          <a:lstStyle/>
          <a:p>
            <a:r>
              <a:rPr lang="en-US" altLang="en-US" sz="2100" b="1"/>
              <a:t>Incoming</a:t>
            </a:r>
            <a:r>
              <a:rPr lang="en-US" altLang="en-US" sz="2100" b="1">
                <a:effectLst/>
              </a:rPr>
              <a:t> Interim President</a:t>
            </a:r>
          </a:p>
        </p:txBody>
      </p:sp>
      <p:pic>
        <p:nvPicPr>
          <p:cNvPr id="4" name="Picture 3" descr="A person leaning against a wall&#10;&#10;Description automatically generated">
            <a:extLst>
              <a:ext uri="{FF2B5EF4-FFF2-40B4-BE49-F238E27FC236}">
                <a16:creationId xmlns:a16="http://schemas.microsoft.com/office/drawing/2014/main" id="{2B98EAB7-6BDD-BA31-CA25-714530E8549F}"/>
              </a:ext>
            </a:extLst>
          </p:cNvPr>
          <p:cNvPicPr>
            <a:picLocks noChangeAspect="1"/>
          </p:cNvPicPr>
          <p:nvPr/>
        </p:nvPicPr>
        <p:blipFill>
          <a:blip r:embed="rId3" cstate="print">
            <a:extLst>
              <a:ext uri="{28A0092B-C50C-407E-A947-70E740481C1C}">
                <a14:useLocalDpi xmlns:a14="http://schemas.microsoft.com/office/drawing/2010/main" val="0"/>
              </a:ext>
            </a:extLst>
          </a:blip>
          <a:srcRect l="8290" r="15406"/>
          <a:stretch/>
        </p:blipFill>
        <p:spPr>
          <a:xfrm>
            <a:off x="20" y="10"/>
            <a:ext cx="3492988" cy="6857990"/>
          </a:xfrm>
          <a:prstGeom prst="rect">
            <a:avLst/>
          </a:prstGeom>
        </p:spPr>
      </p:pic>
      <p:sp>
        <p:nvSpPr>
          <p:cNvPr id="6" name="TextBox 5">
            <a:extLst>
              <a:ext uri="{FF2B5EF4-FFF2-40B4-BE49-F238E27FC236}">
                <a16:creationId xmlns:a16="http://schemas.microsoft.com/office/drawing/2014/main" id="{B16330AD-C5BF-4138-9BC1-B930ED7F6146}"/>
              </a:ext>
            </a:extLst>
          </p:cNvPr>
          <p:cNvSpPr txBox="1"/>
          <p:nvPr/>
        </p:nvSpPr>
        <p:spPr>
          <a:xfrm>
            <a:off x="4084122" y="2640692"/>
            <a:ext cx="4443982" cy="3255252"/>
          </a:xfrm>
          <a:prstGeom prst="rect">
            <a:avLst/>
          </a:prstGeom>
        </p:spPr>
        <p:txBody>
          <a:bodyPr vert="horz" lIns="91440" tIns="45720" rIns="91440" bIns="45720" rtlCol="0">
            <a:normAutofit/>
          </a:bodyPr>
          <a:lstStyle/>
          <a:p>
            <a:pPr lvl="0" indent="-228600" defTabSz="914400">
              <a:spcBef>
                <a:spcPts val="1000"/>
              </a:spcBef>
              <a:buClr>
                <a:schemeClr val="accent2"/>
              </a:buClr>
              <a:buFont typeface="Arial" panose="020B0604020202020204" pitchFamily="34" charset="0"/>
              <a:buChar char="•"/>
            </a:pPr>
            <a:r>
              <a:rPr lang="en-US" dirty="0">
                <a:solidFill>
                  <a:schemeClr val="tx1">
                    <a:lumMod val="85000"/>
                    <a:lumOff val="15000"/>
                  </a:schemeClr>
                </a:solidFill>
              </a:rPr>
              <a:t>Teran Doerr</a:t>
            </a:r>
          </a:p>
          <a:p>
            <a:pPr lvl="1" indent="-228600" defTabSz="914400">
              <a:spcBef>
                <a:spcPts val="1000"/>
              </a:spcBef>
              <a:buClr>
                <a:schemeClr val="accent2"/>
              </a:buClr>
              <a:buFont typeface="Arial" panose="020B0604020202020204" pitchFamily="34" charset="0"/>
              <a:buChar char="•"/>
            </a:pPr>
            <a:r>
              <a:rPr lang="en-US" dirty="0">
                <a:solidFill>
                  <a:schemeClr val="tx1">
                    <a:lumMod val="85000"/>
                    <a:lumOff val="15000"/>
                  </a:schemeClr>
                </a:solidFill>
              </a:rPr>
              <a:t>Bowman County Development Cooperation</a:t>
            </a:r>
          </a:p>
        </p:txBody>
      </p:sp>
    </p:spTree>
    <p:extLst>
      <p:ext uri="{BB962C8B-B14F-4D97-AF65-F5344CB8AC3E}">
        <p14:creationId xmlns:p14="http://schemas.microsoft.com/office/powerpoint/2010/main" val="376827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73352" y="639840"/>
            <a:ext cx="5797296" cy="1188720"/>
          </a:xfrm>
          <a:solidFill>
            <a:schemeClr val="bg1">
              <a:alpha val="45000"/>
            </a:schemeClr>
          </a:solidFill>
        </p:spPr>
        <p:txBody>
          <a:bodyPr vert="horz" lIns="182880" tIns="182880" rIns="182880" bIns="182880" rtlCol="0" anchor="ctr">
            <a:normAutofit/>
          </a:bodyPr>
          <a:lstStyle/>
          <a:p>
            <a:pPr>
              <a:spcAft>
                <a:spcPts val="600"/>
              </a:spcAft>
            </a:pPr>
            <a:r>
              <a:rPr lang="en-US" sz="2200" b="1" dirty="0"/>
              <a:t>2024-2025 Board of Directors</a:t>
            </a:r>
          </a:p>
        </p:txBody>
      </p:sp>
      <p:sp>
        <p:nvSpPr>
          <p:cNvPr id="13" name="TextBox 12">
            <a:extLst>
              <a:ext uri="{FF2B5EF4-FFF2-40B4-BE49-F238E27FC236}">
                <a16:creationId xmlns:a16="http://schemas.microsoft.com/office/drawing/2014/main" id="{A6B9D828-ADEA-4026-A6ED-9E4C44D6D60F}"/>
              </a:ext>
            </a:extLst>
          </p:cNvPr>
          <p:cNvSpPr txBox="1"/>
          <p:nvPr/>
        </p:nvSpPr>
        <p:spPr>
          <a:xfrm>
            <a:off x="469232" y="2069432"/>
            <a:ext cx="8386010" cy="4427621"/>
          </a:xfrm>
          <a:prstGeom prst="rect">
            <a:avLst/>
          </a:prstGeom>
        </p:spPr>
        <p:txBody>
          <a:bodyPr vert="horz" lIns="91440" tIns="45720" rIns="91440" bIns="45720" rtlCol="0">
            <a:normAutofit/>
          </a:bodyPr>
          <a:lstStyle/>
          <a:p>
            <a:pPr marL="109728" indent="-228600" defTabSz="914400">
              <a:lnSpc>
                <a:spcPct val="90000"/>
              </a:lnSpc>
              <a:spcBef>
                <a:spcPts val="1000"/>
              </a:spcBef>
              <a:spcAft>
                <a:spcPct val="10000"/>
              </a:spcAft>
              <a:buClr>
                <a:schemeClr val="accent2"/>
              </a:buClr>
              <a:buFont typeface="Arial" panose="020B0604020202020204" pitchFamily="34" charset="0"/>
              <a:buChar char="•"/>
            </a:pPr>
            <a:endParaRPr lang="en-US" altLang="en-US" sz="600" dirty="0">
              <a:solidFill>
                <a:schemeClr val="tx1">
                  <a:lumMod val="85000"/>
                  <a:lumOff val="15000"/>
                </a:schemeClr>
              </a:solidFill>
            </a:endParaRPr>
          </a:p>
        </p:txBody>
      </p:sp>
      <p:graphicFrame>
        <p:nvGraphicFramePr>
          <p:cNvPr id="5" name="Diagram 4">
            <a:extLst>
              <a:ext uri="{FF2B5EF4-FFF2-40B4-BE49-F238E27FC236}">
                <a16:creationId xmlns:a16="http://schemas.microsoft.com/office/drawing/2014/main" id="{4C5513DE-2C59-0289-3D2D-E5E214EC2DF2}"/>
              </a:ext>
            </a:extLst>
          </p:cNvPr>
          <p:cNvGraphicFramePr/>
          <p:nvPr>
            <p:extLst>
              <p:ext uri="{D42A27DB-BD31-4B8C-83A1-F6EECF244321}">
                <p14:modId xmlns:p14="http://schemas.microsoft.com/office/powerpoint/2010/main" val="847282071"/>
              </p:ext>
            </p:extLst>
          </p:nvPr>
        </p:nvGraphicFramePr>
        <p:xfrm>
          <a:off x="288758" y="2069432"/>
          <a:ext cx="4283242" cy="4524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3FD66346-D2F4-E297-F6C3-D7DB6582358B}"/>
              </a:ext>
            </a:extLst>
          </p:cNvPr>
          <p:cNvGraphicFramePr/>
          <p:nvPr>
            <p:extLst>
              <p:ext uri="{D42A27DB-BD31-4B8C-83A1-F6EECF244321}">
                <p14:modId xmlns:p14="http://schemas.microsoft.com/office/powerpoint/2010/main" val="4115279237"/>
              </p:ext>
            </p:extLst>
          </p:nvPr>
        </p:nvGraphicFramePr>
        <p:xfrm>
          <a:off x="4680284" y="2069432"/>
          <a:ext cx="3994484" cy="42269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descr="A close-up of a logo&#10;&#10;Description automatically generated">
            <a:extLst>
              <a:ext uri="{FF2B5EF4-FFF2-40B4-BE49-F238E27FC236}">
                <a16:creationId xmlns:a16="http://schemas.microsoft.com/office/drawing/2014/main" id="{66D1C53D-4E51-FA1F-95DC-B718C80FBB6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27915" y="5653243"/>
            <a:ext cx="1937090" cy="1024283"/>
          </a:xfrm>
          <a:prstGeom prst="rect">
            <a:avLst/>
          </a:prstGeom>
        </p:spPr>
      </p:pic>
    </p:spTree>
    <p:extLst>
      <p:ext uri="{BB962C8B-B14F-4D97-AF65-F5344CB8AC3E}">
        <p14:creationId xmlns:p14="http://schemas.microsoft.com/office/powerpoint/2010/main" val="86034058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86EF8B-FE90-A597-6491-C63D49E53AFA}"/>
              </a:ext>
            </a:extLst>
          </p:cNvPr>
          <p:cNvSpPr>
            <a:spLocks noGrp="1"/>
          </p:cNvSpPr>
          <p:nvPr>
            <p:ph type="title"/>
          </p:nvPr>
        </p:nvSpPr>
        <p:spPr>
          <a:xfrm>
            <a:off x="480059" y="640079"/>
            <a:ext cx="2551898" cy="5272242"/>
          </a:xfrm>
        </p:spPr>
        <p:txBody>
          <a:bodyPr vert="horz" lIns="182880" tIns="182880" rIns="182880" bIns="182880" rtlCol="0">
            <a:normAutofit/>
          </a:bodyPr>
          <a:lstStyle/>
          <a:p>
            <a:pPr marL="114300" indent="0"/>
            <a:r>
              <a:rPr lang="en-US" b="1"/>
              <a:t>Next Steps</a:t>
            </a:r>
          </a:p>
        </p:txBody>
      </p:sp>
      <p:pic>
        <p:nvPicPr>
          <p:cNvPr id="2" name="Picture 1" descr="A close-up of a logo&#10;&#10;Description automatically generated">
            <a:extLst>
              <a:ext uri="{FF2B5EF4-FFF2-40B4-BE49-F238E27FC236}">
                <a16:creationId xmlns:a16="http://schemas.microsoft.com/office/drawing/2014/main" id="{6019B2E6-3C75-0641-0EB5-749BBCE095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4077" y="3686783"/>
            <a:ext cx="4174825" cy="2203878"/>
          </a:xfrm>
          <a:prstGeom prst="rect">
            <a:avLst/>
          </a:prstGeom>
          <a:ln w="31750" cap="sq">
            <a:solidFill>
              <a:srgbClr val="FFFFFF"/>
            </a:solidFill>
            <a:miter lim="800000"/>
          </a:ln>
        </p:spPr>
      </p:pic>
      <p:graphicFrame>
        <p:nvGraphicFramePr>
          <p:cNvPr id="197" name="Content Placeholder 1">
            <a:extLst>
              <a:ext uri="{FF2B5EF4-FFF2-40B4-BE49-F238E27FC236}">
                <a16:creationId xmlns:a16="http://schemas.microsoft.com/office/drawing/2014/main" id="{660E35B8-D76C-4F45-87BE-4EAAFA86DDC1}"/>
              </a:ext>
            </a:extLst>
          </p:cNvPr>
          <p:cNvGraphicFramePr>
            <a:graphicFrameLocks noGrp="1"/>
          </p:cNvGraphicFramePr>
          <p:nvPr>
            <p:ph idx="1"/>
            <p:extLst>
              <p:ext uri="{D42A27DB-BD31-4B8C-83A1-F6EECF244321}">
                <p14:modId xmlns:p14="http://schemas.microsoft.com/office/powerpoint/2010/main" val="751035698"/>
              </p:ext>
            </p:extLst>
          </p:nvPr>
        </p:nvGraphicFramePr>
        <p:xfrm>
          <a:off x="3501637" y="640079"/>
          <a:ext cx="5162304" cy="28347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632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6871" name="Rectangle 36870">
            <a:extLst>
              <a:ext uri="{FF2B5EF4-FFF2-40B4-BE49-F238E27FC236}">
                <a16:creationId xmlns:a16="http://schemas.microsoft.com/office/drawing/2014/main" id="{C3A694C2-50DA-401D-9E8A-3621EBF0C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p:cNvSpPr>
            <a:spLocks noGrp="1" noChangeArrowheads="1"/>
          </p:cNvSpPr>
          <p:nvPr>
            <p:ph type="title"/>
          </p:nvPr>
        </p:nvSpPr>
        <p:spPr>
          <a:xfrm>
            <a:off x="1200150" y="4269282"/>
            <a:ext cx="6743700" cy="1264762"/>
          </a:xfrm>
        </p:spPr>
        <p:txBody>
          <a:bodyPr vert="horz" lIns="274320" tIns="182880" rIns="274320" bIns="182880" rtlCol="0" anchor="ctr" anchorCtr="1">
            <a:normAutofit/>
          </a:bodyPr>
          <a:lstStyle/>
          <a:p>
            <a:r>
              <a:rPr lang="en-US" altLang="en-US" sz="2800" b="1" dirty="0">
                <a:solidFill>
                  <a:srgbClr val="262626"/>
                </a:solidFill>
                <a:effectLst/>
              </a:rPr>
              <a:t>Adjournment</a:t>
            </a:r>
          </a:p>
        </p:txBody>
      </p:sp>
      <p:sp>
        <p:nvSpPr>
          <p:cNvPr id="2" name="Content Placeholder 1">
            <a:extLst>
              <a:ext uri="{FF2B5EF4-FFF2-40B4-BE49-F238E27FC236}">
                <a16:creationId xmlns:a16="http://schemas.microsoft.com/office/drawing/2014/main" id="{5CCE886B-0CAD-FEC4-484B-E67AA42BBC4A}"/>
              </a:ext>
            </a:extLst>
          </p:cNvPr>
          <p:cNvSpPr>
            <a:spLocks noGrp="1"/>
          </p:cNvSpPr>
          <p:nvPr>
            <p:ph idx="1"/>
          </p:nvPr>
        </p:nvSpPr>
        <p:spPr>
          <a:xfrm>
            <a:off x="2021395" y="5688535"/>
            <a:ext cx="5101209" cy="536125"/>
          </a:xfrm>
        </p:spPr>
        <p:txBody>
          <a:bodyPr vert="horz" lIns="91440" tIns="45720" rIns="91440" bIns="45720" rtlCol="0">
            <a:normAutofit/>
          </a:bodyPr>
          <a:lstStyle/>
          <a:p>
            <a:pPr marL="0" lvl="0" indent="0" algn="ctr">
              <a:buNone/>
            </a:pPr>
            <a:r>
              <a:rPr lang="en-US" sz="1600">
                <a:solidFill>
                  <a:schemeClr val="tx1">
                    <a:lumMod val="75000"/>
                    <a:lumOff val="25000"/>
                  </a:schemeClr>
                </a:solidFill>
              </a:rPr>
              <a:t>We are looking forward to continued success in 2025!</a:t>
            </a:r>
          </a:p>
        </p:txBody>
      </p:sp>
      <p:pic>
        <p:nvPicPr>
          <p:cNvPr id="4" name="Picture 3" descr="A logo for a company&#10;&#10;Description automatically generated">
            <a:extLst>
              <a:ext uri="{FF2B5EF4-FFF2-40B4-BE49-F238E27FC236}">
                <a16:creationId xmlns:a16="http://schemas.microsoft.com/office/drawing/2014/main" id="{9C8B1A00-F77F-2378-2334-408983CB5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559" y="640078"/>
            <a:ext cx="6228881" cy="3301307"/>
          </a:xfrm>
          <a:prstGeom prst="rect">
            <a:avLst/>
          </a:prstGeom>
        </p:spPr>
      </p:pic>
    </p:spTree>
    <p:extLst>
      <p:ext uri="{BB962C8B-B14F-4D97-AF65-F5344CB8AC3E}">
        <p14:creationId xmlns:p14="http://schemas.microsoft.com/office/powerpoint/2010/main" val="2307881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73352" y="892155"/>
            <a:ext cx="5797296" cy="1188720"/>
          </a:xfrm>
          <a:solidFill>
            <a:schemeClr val="bg1">
              <a:alpha val="45000"/>
            </a:schemeClr>
          </a:solidFill>
        </p:spPr>
        <p:txBody>
          <a:bodyPr>
            <a:normAutofit/>
          </a:bodyPr>
          <a:lstStyle/>
          <a:p>
            <a:r>
              <a:rPr lang="en-US" altLang="en-US" b="1">
                <a:effectLst/>
              </a:rPr>
              <a:t>Agenda</a:t>
            </a:r>
          </a:p>
        </p:txBody>
      </p:sp>
      <p:graphicFrame>
        <p:nvGraphicFramePr>
          <p:cNvPr id="6148" name="Rectangle 3">
            <a:extLst>
              <a:ext uri="{FF2B5EF4-FFF2-40B4-BE49-F238E27FC236}">
                <a16:creationId xmlns:a16="http://schemas.microsoft.com/office/drawing/2014/main" id="{23AC4842-8013-1AA8-70F4-A89D422BA12F}"/>
              </a:ext>
            </a:extLst>
          </p:cNvPr>
          <p:cNvGraphicFramePr>
            <a:graphicFrameLocks noGrp="1"/>
          </p:cNvGraphicFramePr>
          <p:nvPr>
            <p:ph idx="1"/>
          </p:nvPr>
        </p:nvGraphicFramePr>
        <p:xfrm>
          <a:off x="794083" y="2322096"/>
          <a:ext cx="7736305" cy="4030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close-up of a logo&#10;&#10;Description automatically generated">
            <a:extLst>
              <a:ext uri="{FF2B5EF4-FFF2-40B4-BE49-F238E27FC236}">
                <a16:creationId xmlns:a16="http://schemas.microsoft.com/office/drawing/2014/main" id="{871A55DE-C755-84B8-41B0-DC1899F7DF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4632" y="6139543"/>
            <a:ext cx="1130570" cy="597816"/>
          </a:xfrm>
          <a:prstGeom prst="rect">
            <a:avLst/>
          </a:prstGeom>
        </p:spPr>
      </p:pic>
    </p:spTree>
    <p:extLst>
      <p:ext uri="{BB962C8B-B14F-4D97-AF65-F5344CB8AC3E}">
        <p14:creationId xmlns:p14="http://schemas.microsoft.com/office/powerpoint/2010/main" val="224425345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673352" y="964692"/>
            <a:ext cx="5797296" cy="1188720"/>
          </a:xfrm>
          <a:solidFill>
            <a:schemeClr val="bg1">
              <a:alpha val="45000"/>
            </a:schemeClr>
          </a:solidFill>
        </p:spPr>
        <p:txBody>
          <a:bodyPr>
            <a:normAutofit/>
          </a:bodyPr>
          <a:lstStyle/>
          <a:p>
            <a:r>
              <a:rPr lang="en-US" altLang="en-US" b="1" dirty="0">
                <a:effectLst/>
              </a:rPr>
              <a:t>2023 Annual Meeting Minutes</a:t>
            </a:r>
            <a:endParaRPr lang="en-US" b="1" dirty="0">
              <a:effectLst/>
            </a:endParaRPr>
          </a:p>
        </p:txBody>
      </p:sp>
      <p:graphicFrame>
        <p:nvGraphicFramePr>
          <p:cNvPr id="5" name="Content Placeholder 1">
            <a:extLst>
              <a:ext uri="{FF2B5EF4-FFF2-40B4-BE49-F238E27FC236}">
                <a16:creationId xmlns:a16="http://schemas.microsoft.com/office/drawing/2014/main" id="{FFA10563-E4F0-4D6A-A575-0396D64F7BA7}"/>
              </a:ext>
            </a:extLst>
          </p:cNvPr>
          <p:cNvGraphicFramePr>
            <a:graphicFrameLocks noGrp="1"/>
          </p:cNvGraphicFramePr>
          <p:nvPr>
            <p:ph idx="1"/>
            <p:extLst>
              <p:ext uri="{D42A27DB-BD31-4B8C-83A1-F6EECF244321}">
                <p14:modId xmlns:p14="http://schemas.microsoft.com/office/powerpoint/2010/main" val="793303404"/>
              </p:ext>
            </p:extLst>
          </p:nvPr>
        </p:nvGraphicFramePr>
        <p:xfrm>
          <a:off x="710238" y="2638425"/>
          <a:ext cx="7633274" cy="3139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close-up of a logo&#10;&#10;Description automatically generated">
            <a:extLst>
              <a:ext uri="{FF2B5EF4-FFF2-40B4-BE49-F238E27FC236}">
                <a16:creationId xmlns:a16="http://schemas.microsoft.com/office/drawing/2014/main" id="{AA4E36E6-8348-324F-177F-9EE3E83357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4040" y="5739727"/>
            <a:ext cx="1937090" cy="1024283"/>
          </a:xfrm>
          <a:prstGeom prst="rect">
            <a:avLst/>
          </a:prstGeom>
        </p:spPr>
      </p:pic>
    </p:spTree>
    <p:extLst>
      <p:ext uri="{BB962C8B-B14F-4D97-AF65-F5344CB8AC3E}">
        <p14:creationId xmlns:p14="http://schemas.microsoft.com/office/powerpoint/2010/main" val="204080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39614" y="467490"/>
            <a:ext cx="6990036" cy="1293028"/>
          </a:xfrm>
          <a:ln>
            <a:noFill/>
          </a:ln>
        </p:spPr>
        <p:txBody>
          <a:bodyPr>
            <a:normAutofit/>
          </a:bodyPr>
          <a:lstStyle/>
          <a:p>
            <a:r>
              <a:rPr lang="en-US" altLang="en-US" sz="3200" b="1" dirty="0">
                <a:solidFill>
                  <a:schemeClr val="tx1"/>
                </a:solidFill>
                <a:effectLst/>
              </a:rPr>
              <a:t>2023-25 Board of Directors</a:t>
            </a:r>
          </a:p>
        </p:txBody>
      </p:sp>
      <p:sp>
        <p:nvSpPr>
          <p:cNvPr id="11" name="Rectangle 3">
            <a:extLst>
              <a:ext uri="{FF2B5EF4-FFF2-40B4-BE49-F238E27FC236}">
                <a16:creationId xmlns:a16="http://schemas.microsoft.com/office/drawing/2014/main" id="{3A5443FF-D95F-4E5D-970B-8EA1AC876854}"/>
              </a:ext>
            </a:extLst>
          </p:cNvPr>
          <p:cNvSpPr>
            <a:spLocks noGrp="1" noChangeArrowheads="1"/>
          </p:cNvSpPr>
          <p:nvPr>
            <p:ph idx="1"/>
          </p:nvPr>
        </p:nvSpPr>
        <p:spPr>
          <a:xfrm>
            <a:off x="107890" y="2068284"/>
            <a:ext cx="9405079" cy="4659087"/>
          </a:xfrm>
        </p:spPr>
        <p:txBody>
          <a:bodyPr>
            <a:normAutofit fontScale="92500" lnSpcReduction="20000"/>
          </a:bodyPr>
          <a:lstStyle/>
          <a:p>
            <a:pPr marL="109728" indent="0">
              <a:spcBef>
                <a:spcPct val="0"/>
              </a:spcBef>
              <a:spcAft>
                <a:spcPct val="10000"/>
              </a:spcAft>
              <a:buNone/>
            </a:pPr>
            <a:r>
              <a:rPr lang="en-US" altLang="en-US" sz="2000" b="1" dirty="0"/>
              <a:t>President		</a:t>
            </a:r>
            <a:r>
              <a:rPr lang="en-US" altLang="en-US" sz="2000" dirty="0"/>
              <a:t> Brad Barth – Forward Devils Lake</a:t>
            </a:r>
          </a:p>
          <a:p>
            <a:pPr marL="109728" indent="0">
              <a:spcBef>
                <a:spcPct val="0"/>
              </a:spcBef>
              <a:spcAft>
                <a:spcPct val="10000"/>
              </a:spcAft>
              <a:buNone/>
            </a:pPr>
            <a:endParaRPr lang="en-US" altLang="en-US" sz="2000" dirty="0"/>
          </a:p>
          <a:p>
            <a:pPr marL="109728" indent="0">
              <a:spcBef>
                <a:spcPct val="0"/>
              </a:spcBef>
              <a:spcAft>
                <a:spcPct val="10000"/>
              </a:spcAft>
              <a:buNone/>
            </a:pPr>
            <a:r>
              <a:rPr lang="en-US" altLang="en-US" sz="2000" b="1" dirty="0"/>
              <a:t>Vice President		</a:t>
            </a:r>
            <a:r>
              <a:rPr lang="en-US" altLang="en-US" sz="2000" dirty="0"/>
              <a:t> Melissa Beach - </a:t>
            </a:r>
            <a:r>
              <a:rPr lang="en-US" sz="2000" i="0" dirty="0" err="1">
                <a:solidFill>
                  <a:srgbClr val="303030"/>
                </a:solidFill>
                <a:effectLst/>
              </a:rPr>
              <a:t>Minnkota</a:t>
            </a:r>
            <a:endParaRPr lang="en-US" sz="2000" b="0" i="0" dirty="0">
              <a:solidFill>
                <a:srgbClr val="303030"/>
              </a:solidFill>
              <a:effectLst/>
            </a:endParaRPr>
          </a:p>
          <a:p>
            <a:pPr marL="109728" indent="0">
              <a:spcBef>
                <a:spcPct val="0"/>
              </a:spcBef>
              <a:spcAft>
                <a:spcPct val="10000"/>
              </a:spcAft>
              <a:buNone/>
            </a:pPr>
            <a:endParaRPr lang="en-US" altLang="en-US" sz="2000" dirty="0"/>
          </a:p>
          <a:p>
            <a:pPr marL="109728" indent="0">
              <a:spcBef>
                <a:spcPct val="10000"/>
              </a:spcBef>
              <a:spcAft>
                <a:spcPct val="10000"/>
              </a:spcAft>
              <a:buNone/>
            </a:pPr>
            <a:r>
              <a:rPr lang="en-US" altLang="en-US" sz="2000" b="1" dirty="0"/>
              <a:t>Secretary/Treasurer	</a:t>
            </a:r>
            <a:r>
              <a:rPr lang="en-US" altLang="en-US" sz="2000" dirty="0"/>
              <a:t> Nathan Schneider – Bismarck Mandan Chamber EDC</a:t>
            </a:r>
          </a:p>
          <a:p>
            <a:pPr marL="109728" indent="0">
              <a:spcBef>
                <a:spcPct val="10000"/>
              </a:spcBef>
              <a:spcAft>
                <a:spcPct val="10000"/>
              </a:spcAft>
              <a:buNone/>
            </a:pPr>
            <a:endParaRPr lang="en-US" sz="2000" dirty="0"/>
          </a:p>
          <a:p>
            <a:pPr marL="109728" indent="0">
              <a:spcBef>
                <a:spcPct val="0"/>
              </a:spcBef>
              <a:spcAft>
                <a:spcPct val="10000"/>
              </a:spcAft>
              <a:buNone/>
            </a:pPr>
            <a:r>
              <a:rPr lang="en-US" altLang="en-US" sz="2000" b="1" dirty="0"/>
              <a:t>Past President		</a:t>
            </a:r>
            <a:r>
              <a:rPr lang="en-US" altLang="en-US" sz="2000" dirty="0"/>
              <a:t>Teran Doerr – Bowman County Economic Development</a:t>
            </a:r>
          </a:p>
          <a:p>
            <a:pPr marL="109728" indent="0">
              <a:spcBef>
                <a:spcPct val="0"/>
              </a:spcBef>
              <a:spcAft>
                <a:spcPct val="10000"/>
              </a:spcAft>
              <a:buNone/>
            </a:pPr>
            <a:endParaRPr lang="en-US" altLang="en-US" sz="2000" dirty="0"/>
          </a:p>
          <a:p>
            <a:pPr marL="109728" indent="0">
              <a:spcBef>
                <a:spcPct val="0"/>
              </a:spcBef>
              <a:spcAft>
                <a:spcPct val="10000"/>
              </a:spcAft>
              <a:buNone/>
            </a:pPr>
            <a:r>
              <a:rPr lang="en-US" altLang="en-US" sz="2000" b="1" dirty="0"/>
              <a:t>At Large		</a:t>
            </a:r>
            <a:r>
              <a:rPr lang="en-US" sz="2000" b="0" i="0" dirty="0">
                <a:solidFill>
                  <a:srgbClr val="333333"/>
                </a:solidFill>
                <a:effectLst/>
              </a:rPr>
              <a:t>Corry Shevlin - </a:t>
            </a:r>
            <a:r>
              <a:rPr lang="en-US" sz="2000" b="0" i="0" dirty="0">
                <a:solidFill>
                  <a:srgbClr val="303030"/>
                </a:solidFill>
                <a:effectLst/>
              </a:rPr>
              <a:t>Jamestown/Stutsman Development Corp</a:t>
            </a:r>
          </a:p>
          <a:p>
            <a:pPr marL="109728" indent="0">
              <a:spcBef>
                <a:spcPct val="0"/>
              </a:spcBef>
              <a:spcAft>
                <a:spcPct val="10000"/>
              </a:spcAft>
              <a:buNone/>
            </a:pPr>
            <a:r>
              <a:rPr lang="en-US" altLang="en-US" sz="2000" dirty="0"/>
              <a:t>			Brekka Kramer – Minot Area Chamber EDC</a:t>
            </a:r>
          </a:p>
          <a:p>
            <a:pPr marL="109728" indent="0">
              <a:spcBef>
                <a:spcPct val="0"/>
              </a:spcBef>
              <a:spcAft>
                <a:spcPct val="10000"/>
              </a:spcAft>
              <a:buNone/>
            </a:pPr>
            <a:r>
              <a:rPr lang="en-US" altLang="en-US" sz="2000" dirty="0"/>
              <a:t>			Ryan Jilek – Stark Development Corporation</a:t>
            </a:r>
          </a:p>
          <a:p>
            <a:pPr marL="0" indent="0">
              <a:spcBef>
                <a:spcPts val="0"/>
              </a:spcBef>
              <a:buNone/>
            </a:pPr>
            <a:endParaRPr lang="en-US" sz="2000" dirty="0"/>
          </a:p>
          <a:p>
            <a:pPr marL="0" indent="0">
              <a:spcBef>
                <a:spcPts val="0"/>
              </a:spcBef>
              <a:buNone/>
            </a:pPr>
            <a:r>
              <a:rPr lang="en-US" altLang="en-US" sz="2100" b="1" dirty="0"/>
              <a:t>  Associate</a:t>
            </a:r>
            <a:r>
              <a:rPr lang="en-US" altLang="en-US" sz="2000" b="1" dirty="0"/>
              <a:t> Member	</a:t>
            </a:r>
            <a:r>
              <a:rPr lang="en-US" altLang="en-US" sz="2000" dirty="0"/>
              <a:t>Justin Dever – MDU</a:t>
            </a:r>
          </a:p>
          <a:p>
            <a:pPr marL="0" indent="0">
              <a:spcBef>
                <a:spcPts val="0"/>
              </a:spcBef>
              <a:buNone/>
            </a:pPr>
            <a:r>
              <a:rPr lang="en-US" altLang="en-US" sz="2000" dirty="0"/>
              <a:t>			Justin Pearson - </a:t>
            </a:r>
            <a:r>
              <a:rPr lang="en-US" sz="2000" b="0" i="0" dirty="0">
                <a:solidFill>
                  <a:srgbClr val="303030"/>
                </a:solidFill>
                <a:effectLst/>
              </a:rPr>
              <a:t>BNSF Railway Development</a:t>
            </a:r>
          </a:p>
          <a:p>
            <a:pPr marL="0" indent="0">
              <a:spcBef>
                <a:spcPts val="0"/>
              </a:spcBef>
              <a:buNone/>
            </a:pPr>
            <a:endParaRPr lang="en-US" altLang="en-US" sz="2000" b="1" dirty="0"/>
          </a:p>
          <a:p>
            <a:pPr marL="0" indent="0">
              <a:spcBef>
                <a:spcPts val="0"/>
              </a:spcBef>
              <a:buNone/>
            </a:pPr>
            <a:r>
              <a:rPr lang="en-US" altLang="en-US" sz="2000" b="1" dirty="0"/>
              <a:t>  Staff</a:t>
            </a:r>
            <a:r>
              <a:rPr lang="en-US" altLang="en-US" sz="2000" dirty="0"/>
              <a:t>			Dana Hager – Clearwater Communications</a:t>
            </a:r>
          </a:p>
          <a:p>
            <a:pPr marL="0" indent="0">
              <a:spcBef>
                <a:spcPts val="0"/>
              </a:spcBef>
              <a:buNone/>
            </a:pPr>
            <a:r>
              <a:rPr lang="en-US" altLang="en-US" sz="2000" dirty="0"/>
              <a:t>			Laura Lacher – Clearwater Communications</a:t>
            </a:r>
          </a:p>
          <a:p>
            <a:pPr marL="0" indent="0">
              <a:spcBef>
                <a:spcPts val="0"/>
              </a:spcBef>
              <a:buNone/>
            </a:pPr>
            <a:r>
              <a:rPr lang="en-US" altLang="en-US" sz="2000" dirty="0"/>
              <a:t>			Michaela Kauk – Clearwater Communications</a:t>
            </a:r>
          </a:p>
          <a:p>
            <a:pPr marL="0" indent="0">
              <a:spcBef>
                <a:spcPts val="0"/>
              </a:spcBef>
              <a:buNone/>
            </a:pPr>
            <a:endParaRPr lang="en-US" altLang="en-US" sz="2000" dirty="0">
              <a:latin typeface="Arial Narrow" panose="020B0606020202030204" pitchFamily="34" charset="0"/>
            </a:endParaRPr>
          </a:p>
        </p:txBody>
      </p:sp>
      <p:pic>
        <p:nvPicPr>
          <p:cNvPr id="2" name="Picture 1" descr="A logo for a company&#10;&#10;Description automatically generated">
            <a:extLst>
              <a:ext uri="{FF2B5EF4-FFF2-40B4-BE49-F238E27FC236}">
                <a16:creationId xmlns:a16="http://schemas.microsoft.com/office/drawing/2014/main" id="{090AF7B0-C2B4-5A7A-6CFE-649232856C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37" y="520641"/>
            <a:ext cx="2239105" cy="1186725"/>
          </a:xfrm>
          <a:prstGeom prst="rect">
            <a:avLst/>
          </a:prstGeom>
        </p:spPr>
      </p:pic>
    </p:spTree>
    <p:extLst>
      <p:ext uri="{BB962C8B-B14F-4D97-AF65-F5344CB8AC3E}">
        <p14:creationId xmlns:p14="http://schemas.microsoft.com/office/powerpoint/2010/main" val="224583970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73352" y="964692"/>
            <a:ext cx="5797296" cy="1188720"/>
          </a:xfrm>
          <a:solidFill>
            <a:schemeClr val="bg1">
              <a:alpha val="45000"/>
            </a:schemeClr>
          </a:solidFill>
        </p:spPr>
        <p:txBody>
          <a:bodyPr>
            <a:normAutofit/>
          </a:bodyPr>
          <a:lstStyle/>
          <a:p>
            <a:r>
              <a:rPr lang="en-US" altLang="en-US" b="1" dirty="0">
                <a:effectLst/>
              </a:rPr>
              <a:t>Financial Report INCOME</a:t>
            </a:r>
          </a:p>
        </p:txBody>
      </p:sp>
      <p:pic>
        <p:nvPicPr>
          <p:cNvPr id="6" name="Picture 5" descr="A close-up of a logo&#10;&#10;Description automatically generated">
            <a:extLst>
              <a:ext uri="{FF2B5EF4-FFF2-40B4-BE49-F238E27FC236}">
                <a16:creationId xmlns:a16="http://schemas.microsoft.com/office/drawing/2014/main" id="{40637036-88F1-AC2F-C1FD-025E40F024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4040" y="5749775"/>
            <a:ext cx="1937090" cy="1024283"/>
          </a:xfrm>
          <a:prstGeom prst="rect">
            <a:avLst/>
          </a:prstGeom>
        </p:spPr>
      </p:pic>
      <p:graphicFrame>
        <p:nvGraphicFramePr>
          <p:cNvPr id="5" name="Content Placeholder 4">
            <a:extLst>
              <a:ext uri="{FF2B5EF4-FFF2-40B4-BE49-F238E27FC236}">
                <a16:creationId xmlns:a16="http://schemas.microsoft.com/office/drawing/2014/main" id="{BF900392-C80C-4B5B-590D-8B42F2175FD7}"/>
              </a:ext>
            </a:extLst>
          </p:cNvPr>
          <p:cNvGraphicFramePr>
            <a:graphicFrameLocks noGrp="1"/>
          </p:cNvGraphicFramePr>
          <p:nvPr>
            <p:ph idx="1"/>
            <p:extLst>
              <p:ext uri="{D42A27DB-BD31-4B8C-83A1-F6EECF244321}">
                <p14:modId xmlns:p14="http://schemas.microsoft.com/office/powerpoint/2010/main" val="3360971626"/>
              </p:ext>
            </p:extLst>
          </p:nvPr>
        </p:nvGraphicFramePr>
        <p:xfrm>
          <a:off x="803867" y="2672862"/>
          <a:ext cx="7616651" cy="2739050"/>
        </p:xfrm>
        <a:graphic>
          <a:graphicData uri="http://schemas.openxmlformats.org/drawingml/2006/table">
            <a:tbl>
              <a:tblPr>
                <a:tableStyleId>{C4B1156A-380E-4F78-BDF5-A606A8083BF9}</a:tableStyleId>
              </a:tblPr>
              <a:tblGrid>
                <a:gridCol w="1115368">
                  <a:extLst>
                    <a:ext uri="{9D8B030D-6E8A-4147-A177-3AD203B41FA5}">
                      <a16:colId xmlns:a16="http://schemas.microsoft.com/office/drawing/2014/main" val="724379593"/>
                    </a:ext>
                  </a:extLst>
                </a:gridCol>
                <a:gridCol w="2264333">
                  <a:extLst>
                    <a:ext uri="{9D8B030D-6E8A-4147-A177-3AD203B41FA5}">
                      <a16:colId xmlns:a16="http://schemas.microsoft.com/office/drawing/2014/main" val="4138282516"/>
                    </a:ext>
                  </a:extLst>
                </a:gridCol>
                <a:gridCol w="1704661">
                  <a:extLst>
                    <a:ext uri="{9D8B030D-6E8A-4147-A177-3AD203B41FA5}">
                      <a16:colId xmlns:a16="http://schemas.microsoft.com/office/drawing/2014/main" val="1867127857"/>
                    </a:ext>
                  </a:extLst>
                </a:gridCol>
                <a:gridCol w="1305712">
                  <a:extLst>
                    <a:ext uri="{9D8B030D-6E8A-4147-A177-3AD203B41FA5}">
                      <a16:colId xmlns:a16="http://schemas.microsoft.com/office/drawing/2014/main" val="1537967098"/>
                    </a:ext>
                  </a:extLst>
                </a:gridCol>
                <a:gridCol w="1226577">
                  <a:extLst>
                    <a:ext uri="{9D8B030D-6E8A-4147-A177-3AD203B41FA5}">
                      <a16:colId xmlns:a16="http://schemas.microsoft.com/office/drawing/2014/main" val="3644499058"/>
                    </a:ext>
                  </a:extLst>
                </a:gridCol>
              </a:tblGrid>
              <a:tr h="554778">
                <a:tc>
                  <a:txBody>
                    <a:bodyPr/>
                    <a:lstStyle/>
                    <a:p>
                      <a:pPr algn="l" fontAlgn="b"/>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0" marR="0" marT="0" marB="0" anchor="b"/>
                </a:tc>
                <a:tc>
                  <a:txBody>
                    <a:bodyPr/>
                    <a:lstStyle/>
                    <a:p>
                      <a:pPr algn="l" fontAlgn="b"/>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0" marR="0" marT="0" marB="0" anchor="b"/>
                </a:tc>
                <a:tc>
                  <a:txBody>
                    <a:bodyPr/>
                    <a:lstStyle/>
                    <a:p>
                      <a:pPr algn="ctr" fontAlgn="ctr"/>
                      <a:r>
                        <a:rPr lang="en-US" sz="1600" b="1" u="none" strike="noStrike" dirty="0">
                          <a:solidFill>
                            <a:schemeClr val="tx1"/>
                          </a:solidFill>
                          <a:effectLst/>
                        </a:rPr>
                        <a:t>Jan-Aug 2024</a:t>
                      </a:r>
                      <a:endParaRPr lang="en-US" sz="1600" b="1" i="0" u="none" strike="noStrike" dirty="0">
                        <a:solidFill>
                          <a:schemeClr val="tx1"/>
                        </a:solidFill>
                        <a:effectLst/>
                        <a:latin typeface="Aptos Narrow" panose="020B0004020202020204" pitchFamily="34" charset="0"/>
                      </a:endParaRPr>
                    </a:p>
                  </a:txBody>
                  <a:tcPr marL="0" marR="0" marT="0" marB="0" anchor="ctr"/>
                </a:tc>
                <a:tc>
                  <a:txBody>
                    <a:bodyPr/>
                    <a:lstStyle/>
                    <a:p>
                      <a:pPr algn="ctr" fontAlgn="ctr"/>
                      <a:r>
                        <a:rPr lang="en-US" sz="1600" b="1" u="none" strike="noStrike" dirty="0">
                          <a:solidFill>
                            <a:schemeClr val="tx1"/>
                          </a:solidFill>
                          <a:effectLst/>
                        </a:rPr>
                        <a:t>2024 Budget</a:t>
                      </a:r>
                      <a:endParaRPr lang="en-US" sz="1600" b="1" i="0" u="none" strike="noStrike" dirty="0">
                        <a:solidFill>
                          <a:schemeClr val="tx1"/>
                        </a:solidFill>
                        <a:effectLst/>
                        <a:latin typeface="Aptos Narrow" panose="020B0004020202020204" pitchFamily="34" charset="0"/>
                      </a:endParaRPr>
                    </a:p>
                  </a:txBody>
                  <a:tcPr marL="0" marR="0" marT="0" marB="0" anchor="ctr"/>
                </a:tc>
                <a:tc>
                  <a:txBody>
                    <a:bodyPr/>
                    <a:lstStyle/>
                    <a:p>
                      <a:pPr algn="ctr" fontAlgn="ctr"/>
                      <a:r>
                        <a:rPr lang="en-US" sz="1600" b="1" u="none" strike="noStrike" dirty="0">
                          <a:solidFill>
                            <a:schemeClr val="tx1"/>
                          </a:solidFill>
                          <a:effectLst/>
                        </a:rPr>
                        <a:t>% of Budget</a:t>
                      </a:r>
                      <a:endParaRPr lang="en-US" sz="1600" b="1" i="0" u="none" strike="noStrike" dirty="0">
                        <a:solidFill>
                          <a:schemeClr val="tx1"/>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20503857"/>
                  </a:ext>
                </a:extLst>
              </a:tr>
              <a:tr h="0">
                <a:tc>
                  <a:txBody>
                    <a:bodyPr/>
                    <a:lstStyle/>
                    <a:p>
                      <a:pPr algn="ctr" fontAlgn="ctr"/>
                      <a:r>
                        <a:rPr lang="en-US" sz="1600" u="none" strike="noStrike" dirty="0">
                          <a:effectLst/>
                        </a:rPr>
                        <a:t>Income</a:t>
                      </a:r>
                    </a:p>
                  </a:txBody>
                  <a:tcPr marL="0" marR="0" marT="0" marB="0" anchor="ctr"/>
                </a:tc>
                <a:tc gridSpan="4">
                  <a:txBody>
                    <a:bodyPr/>
                    <a:lstStyle/>
                    <a:p>
                      <a:pPr algn="ctr" fontAlgn="ctr"/>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0" marR="0" marT="0" marB="0" anchor="ctr"/>
                </a:tc>
                <a:tc hMerge="1">
                  <a:txBody>
                    <a:bodyPr/>
                    <a:lstStyle/>
                    <a:p>
                      <a:endParaRPr/>
                    </a:p>
                  </a:txBody>
                  <a:tcPr marL="0" marR="0" marT="0" marB="0" anchor="ctr"/>
                </a:tc>
                <a:tc hMerge="1">
                  <a:txBody>
                    <a:bodyPr/>
                    <a:lstStyle/>
                    <a:p>
                      <a:endParaRPr/>
                    </a:p>
                  </a:txBody>
                  <a:tcPr marL="0" marR="0" marT="0" marB="0" anchor="ctr"/>
                </a:tc>
                <a:tc hMerge="1">
                  <a:txBody>
                    <a:bodyPr/>
                    <a:lstStyle/>
                    <a:p>
                      <a:endParaRPr dirty="0"/>
                    </a:p>
                  </a:txBody>
                  <a:tcPr marL="0" marR="0" marT="0" marB="0" anchor="ctr"/>
                </a:tc>
                <a:extLst>
                  <a:ext uri="{0D108BD9-81ED-4DB2-BD59-A6C34878D82A}">
                    <a16:rowId xmlns:a16="http://schemas.microsoft.com/office/drawing/2014/main" val="1186869222"/>
                  </a:ext>
                </a:extLst>
              </a:tr>
              <a:tr h="516072">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en-US" sz="1600" u="none" strike="noStrike" dirty="0">
                          <a:effectLst/>
                        </a:rPr>
                        <a:t>4000 - Membership Dues</a:t>
                      </a:r>
                      <a:endParaRPr lang="en-US" sz="16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ctr"/>
                      <a:r>
                        <a:rPr lang="en-US" sz="1600" u="none" strike="noStrike" dirty="0">
                          <a:effectLst/>
                        </a:rPr>
                        <a:t> $          47,509 </a:t>
                      </a:r>
                      <a:endParaRPr lang="en-US" sz="16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ctr"/>
                      <a:r>
                        <a:rPr lang="en-US" sz="1600" u="none" strike="noStrike" dirty="0">
                          <a:effectLst/>
                        </a:rPr>
                        <a:t> $       48,000 </a:t>
                      </a:r>
                      <a:endParaRPr lang="en-US" sz="16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ctr"/>
                      <a:r>
                        <a:rPr lang="en-US" sz="1600" u="none" strike="noStrike">
                          <a:effectLst/>
                        </a:rPr>
                        <a:t>99%</a:t>
                      </a:r>
                      <a:endParaRPr lang="en-US" sz="16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856807272"/>
                  </a:ext>
                </a:extLst>
              </a:tr>
              <a:tr h="454144">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en-US" sz="1600" u="none" strike="noStrike">
                          <a:effectLst/>
                        </a:rPr>
                        <a:t>4100 - Conferences </a:t>
                      </a:r>
                      <a:endParaRPr lang="en-US" sz="16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en-US" sz="1600" u="none" strike="noStrike" dirty="0">
                          <a:effectLst/>
                        </a:rPr>
                        <a:t> $          67,876 </a:t>
                      </a:r>
                      <a:endParaRPr lang="en-US" sz="16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ctr"/>
                      <a:r>
                        <a:rPr lang="en-US" sz="1600" u="none" strike="noStrike" dirty="0">
                          <a:effectLst/>
                        </a:rPr>
                        <a:t> $       55,000 </a:t>
                      </a:r>
                      <a:endParaRPr lang="en-US" sz="16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ctr"/>
                      <a:r>
                        <a:rPr lang="en-US" sz="1600" u="none" strike="noStrike">
                          <a:effectLst/>
                        </a:rPr>
                        <a:t>123%</a:t>
                      </a:r>
                      <a:endParaRPr lang="en-US" sz="16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797902664"/>
                  </a:ext>
                </a:extLst>
              </a:tr>
              <a:tr h="516072">
                <a:tc>
                  <a:txBody>
                    <a:bodyPr/>
                    <a:lstStyle/>
                    <a:p>
                      <a:pPr algn="ctr" fontAlgn="ctr"/>
                      <a:r>
                        <a:rPr lang="en-US" sz="1600" u="none" strike="noStrike">
                          <a:effectLst/>
                        </a:rPr>
                        <a:t> </a:t>
                      </a:r>
                      <a:endParaRPr lang="en-US" sz="16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en-US" sz="1600" u="none" strike="noStrike">
                          <a:effectLst/>
                        </a:rPr>
                        <a:t>4600 - Other Income</a:t>
                      </a:r>
                      <a:endParaRPr lang="en-US" sz="16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en-US" sz="1600" u="none" strike="noStrike" dirty="0">
                          <a:effectLst/>
                        </a:rPr>
                        <a:t> $                289 </a:t>
                      </a:r>
                      <a:endParaRPr lang="en-US" sz="16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ctr"/>
                      <a:r>
                        <a:rPr lang="en-US" sz="1600" u="none" strike="noStrike" dirty="0">
                          <a:effectLst/>
                        </a:rPr>
                        <a:t> $           350 </a:t>
                      </a:r>
                      <a:endParaRPr lang="en-US" sz="16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ctr"/>
                      <a:r>
                        <a:rPr lang="en-US" sz="1600" u="none" strike="noStrike" dirty="0">
                          <a:effectLst/>
                        </a:rPr>
                        <a:t>83%</a:t>
                      </a:r>
                      <a:endParaRPr lang="en-US" sz="16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079257780"/>
                  </a:ext>
                </a:extLst>
              </a:tr>
              <a:tr h="454144">
                <a:tc gridSpan="2">
                  <a:txBody>
                    <a:bodyPr/>
                    <a:lstStyle/>
                    <a:p>
                      <a:pPr algn="ctr" fontAlgn="ctr"/>
                      <a:r>
                        <a:rPr lang="en-US" sz="1600" b="1" u="none" strike="noStrike" dirty="0">
                          <a:effectLst/>
                        </a:rPr>
                        <a:t>Total Income </a:t>
                      </a:r>
                      <a:endParaRPr lang="en-US" sz="1600" b="1" i="0" u="none" strike="noStrike" dirty="0">
                        <a:solidFill>
                          <a:srgbClr val="000000"/>
                        </a:solidFill>
                        <a:effectLst/>
                        <a:latin typeface="Aptos Narrow" panose="020B0004020202020204" pitchFamily="34" charset="0"/>
                      </a:endParaRPr>
                    </a:p>
                  </a:txBody>
                  <a:tcPr marL="0" marR="0" marT="0" marB="0" anchor="ctr"/>
                </a:tc>
                <a:tc hMerge="1">
                  <a:txBody>
                    <a:bodyPr/>
                    <a:lstStyle/>
                    <a:p>
                      <a:endParaRPr dirty="0"/>
                    </a:p>
                  </a:txBody>
                  <a:tcPr marL="0" marR="0" marT="0" marB="0" anchor="ctr"/>
                </a:tc>
                <a:tc>
                  <a:txBody>
                    <a:bodyPr/>
                    <a:lstStyle/>
                    <a:p>
                      <a:pPr algn="ctr" fontAlgn="ctr"/>
                      <a:r>
                        <a:rPr lang="en-US" sz="1600" b="1" u="none" strike="noStrike" dirty="0">
                          <a:effectLst/>
                        </a:rPr>
                        <a:t> $        115,675 </a:t>
                      </a:r>
                      <a:endParaRPr lang="en-US" sz="1600" b="1"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ctr"/>
                      <a:r>
                        <a:rPr lang="en-US" sz="1600" b="1" u="none" strike="noStrike" dirty="0">
                          <a:effectLst/>
                        </a:rPr>
                        <a:t> $    103,550 </a:t>
                      </a:r>
                      <a:endParaRPr lang="en-US" sz="1600" b="1"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ctr"/>
                      <a:r>
                        <a:rPr lang="en-US" sz="1600" b="1" u="none" strike="noStrike" dirty="0">
                          <a:effectLst/>
                        </a:rPr>
                        <a:t>112%</a:t>
                      </a:r>
                      <a:endParaRPr lang="en-US" sz="1600" b="1"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639755381"/>
                  </a:ext>
                </a:extLst>
              </a:tr>
            </a:tbl>
          </a:graphicData>
        </a:graphic>
      </p:graphicFrame>
    </p:spTree>
    <p:extLst>
      <p:ext uri="{BB962C8B-B14F-4D97-AF65-F5344CB8AC3E}">
        <p14:creationId xmlns:p14="http://schemas.microsoft.com/office/powerpoint/2010/main" val="411364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3504" y="2404872"/>
            <a:ext cx="2283712" cy="1627792"/>
          </a:xfrm>
          <a:solidFill>
            <a:schemeClr val="bg1">
              <a:alpha val="45000"/>
            </a:schemeClr>
          </a:solidFill>
        </p:spPr>
        <p:txBody>
          <a:bodyPr vert="horz" lIns="274320" tIns="182880" rIns="274320" bIns="182880" rtlCol="0" anchor="ctr" anchorCtr="1">
            <a:normAutofit/>
          </a:bodyPr>
          <a:lstStyle/>
          <a:p>
            <a:r>
              <a:rPr lang="en-US" altLang="en-US" sz="2000" b="1">
                <a:solidFill>
                  <a:srgbClr val="262626"/>
                </a:solidFill>
                <a:effectLst/>
              </a:rPr>
              <a:t>Financial Report- expenses</a:t>
            </a:r>
          </a:p>
        </p:txBody>
      </p:sp>
      <p:graphicFrame>
        <p:nvGraphicFramePr>
          <p:cNvPr id="2" name="Table 1">
            <a:extLst>
              <a:ext uri="{FF2B5EF4-FFF2-40B4-BE49-F238E27FC236}">
                <a16:creationId xmlns:a16="http://schemas.microsoft.com/office/drawing/2014/main" id="{B8FA07CF-AA2D-4660-A18D-76C7D853DE99}"/>
              </a:ext>
            </a:extLst>
          </p:cNvPr>
          <p:cNvGraphicFramePr>
            <a:graphicFrameLocks noGrp="1"/>
          </p:cNvGraphicFramePr>
          <p:nvPr>
            <p:extLst>
              <p:ext uri="{D42A27DB-BD31-4B8C-83A1-F6EECF244321}">
                <p14:modId xmlns:p14="http://schemas.microsoft.com/office/powerpoint/2010/main" val="3572737729"/>
              </p:ext>
            </p:extLst>
          </p:nvPr>
        </p:nvGraphicFramePr>
        <p:xfrm>
          <a:off x="3164628" y="308993"/>
          <a:ext cx="5375868" cy="6240014"/>
        </p:xfrm>
        <a:graphic>
          <a:graphicData uri="http://schemas.openxmlformats.org/drawingml/2006/table">
            <a:tbl>
              <a:tblPr firstRow="1" bandRow="1">
                <a:noFill/>
                <a:tableStyleId>{073A0DAA-6AF3-43AB-8588-CEC1D06C72B9}</a:tableStyleId>
              </a:tblPr>
              <a:tblGrid>
                <a:gridCol w="1034024">
                  <a:extLst>
                    <a:ext uri="{9D8B030D-6E8A-4147-A177-3AD203B41FA5}">
                      <a16:colId xmlns:a16="http://schemas.microsoft.com/office/drawing/2014/main" val="20001"/>
                    </a:ext>
                  </a:extLst>
                </a:gridCol>
                <a:gridCol w="425536">
                  <a:extLst>
                    <a:ext uri="{9D8B030D-6E8A-4147-A177-3AD203B41FA5}">
                      <a16:colId xmlns:a16="http://schemas.microsoft.com/office/drawing/2014/main" val="20002"/>
                    </a:ext>
                  </a:extLst>
                </a:gridCol>
                <a:gridCol w="815379">
                  <a:extLst>
                    <a:ext uri="{9D8B030D-6E8A-4147-A177-3AD203B41FA5}">
                      <a16:colId xmlns:a16="http://schemas.microsoft.com/office/drawing/2014/main" val="1892305569"/>
                    </a:ext>
                  </a:extLst>
                </a:gridCol>
                <a:gridCol w="803090">
                  <a:extLst>
                    <a:ext uri="{9D8B030D-6E8A-4147-A177-3AD203B41FA5}">
                      <a16:colId xmlns:a16="http://schemas.microsoft.com/office/drawing/2014/main" val="813646149"/>
                    </a:ext>
                  </a:extLst>
                </a:gridCol>
                <a:gridCol w="868809">
                  <a:extLst>
                    <a:ext uri="{9D8B030D-6E8A-4147-A177-3AD203B41FA5}">
                      <a16:colId xmlns:a16="http://schemas.microsoft.com/office/drawing/2014/main" val="20005"/>
                    </a:ext>
                  </a:extLst>
                </a:gridCol>
                <a:gridCol w="164267">
                  <a:extLst>
                    <a:ext uri="{9D8B030D-6E8A-4147-A177-3AD203B41FA5}">
                      <a16:colId xmlns:a16="http://schemas.microsoft.com/office/drawing/2014/main" val="20006"/>
                    </a:ext>
                  </a:extLst>
                </a:gridCol>
                <a:gridCol w="661592">
                  <a:extLst>
                    <a:ext uri="{9D8B030D-6E8A-4147-A177-3AD203B41FA5}">
                      <a16:colId xmlns:a16="http://schemas.microsoft.com/office/drawing/2014/main" val="20007"/>
                    </a:ext>
                  </a:extLst>
                </a:gridCol>
                <a:gridCol w="603171">
                  <a:extLst>
                    <a:ext uri="{9D8B030D-6E8A-4147-A177-3AD203B41FA5}">
                      <a16:colId xmlns:a16="http://schemas.microsoft.com/office/drawing/2014/main" val="20009"/>
                    </a:ext>
                  </a:extLst>
                </a:gridCol>
              </a:tblGrid>
              <a:tr h="472683">
                <a:tc>
                  <a:txBody>
                    <a:bodyPr/>
                    <a:lstStyle/>
                    <a:p>
                      <a:pPr algn="l" fontAlgn="b"/>
                      <a:endParaRPr lang="en-US" sz="600" b="1" i="0" u="none" strike="noStrike" dirty="0">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12700" cmpd="sng">
                      <a:noFill/>
                      <a:prstDash val="solid"/>
                    </a:lnB>
                    <a:noFill/>
                  </a:tcPr>
                </a:tc>
                <a:tc gridSpan="3">
                  <a:txBody>
                    <a:bodyPr/>
                    <a:lstStyle/>
                    <a:p>
                      <a:pPr algn="l" fontAlgn="b"/>
                      <a:r>
                        <a:rPr lang="en-US" sz="1200" b="1" u="none" strike="noStrike" dirty="0">
                          <a:solidFill>
                            <a:schemeClr val="tx1">
                              <a:lumMod val="75000"/>
                              <a:lumOff val="25000"/>
                            </a:schemeClr>
                          </a:solidFill>
                          <a:effectLst/>
                        </a:rPr>
                        <a:t>Expense</a:t>
                      </a:r>
                      <a:endParaRPr lang="en-US" sz="1200" b="1" i="0" u="none" strike="noStrike" dirty="0">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pPr algn="l" fontAlgn="b"/>
                      <a:endParaRPr lang="en-US" sz="2400" b="1" i="0" u="none" strike="noStrike">
                        <a:solidFill>
                          <a:schemeClr val="tx1"/>
                        </a:solidFill>
                        <a:effectLst/>
                        <a:latin typeface="Arial"/>
                      </a:endParaRPr>
                    </a:p>
                  </a:txBody>
                  <a:tcPr marL="9332" marR="9332" marT="9332" marB="0" anchor="ctr"/>
                </a:tc>
                <a:tc>
                  <a:txBody>
                    <a:bodyPr/>
                    <a:lstStyle/>
                    <a:p>
                      <a:pPr algn="ct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Jan – Aug 2024</a:t>
                      </a:r>
                    </a:p>
                  </a:txBody>
                  <a:tcPr marL="3164" marR="3164" marT="3164"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fontAlgn="b"/>
                      <a:endParaRPr lang="en-US" sz="1200" b="0" u="none" strike="noStrike" kern="1200">
                        <a:solidFill>
                          <a:schemeClr val="tx1">
                            <a:lumMod val="75000"/>
                            <a:lumOff val="25000"/>
                          </a:schemeClr>
                        </a:solidFill>
                        <a:effectLst/>
                        <a:latin typeface="Arial Narrow" panose="020B0606020202030204" pitchFamily="34" charset="0"/>
                        <a:ea typeface="+mn-ea"/>
                        <a:cs typeface="+mn-cs"/>
                      </a:endParaRPr>
                    </a:p>
                  </a:txBody>
                  <a:tcPr marL="3164" marR="3164" marT="3164"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2024 Budget</a:t>
                      </a:r>
                    </a:p>
                  </a:txBody>
                  <a:tcPr marL="3164" marR="3164" marT="3164"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algn="ctr" fontAlgn="b"/>
                      <a:r>
                        <a:rPr lang="en-US" sz="1200" b="0" u="none" strike="noStrike" kern="1200">
                          <a:solidFill>
                            <a:schemeClr val="tx1">
                              <a:lumMod val="75000"/>
                              <a:lumOff val="25000"/>
                            </a:schemeClr>
                          </a:solidFill>
                          <a:effectLst/>
                          <a:latin typeface="Arial Narrow" panose="020B0606020202030204" pitchFamily="34" charset="0"/>
                          <a:ea typeface="+mn-ea"/>
                          <a:cs typeface="+mn-cs"/>
                        </a:rPr>
                        <a:t>% of Budget</a:t>
                      </a:r>
                    </a:p>
                  </a:txBody>
                  <a:tcPr marL="3164" marR="3164" marT="3164"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544018">
                <a:tc>
                  <a:txBody>
                    <a:bodyPr/>
                    <a:lstStyle/>
                    <a:p>
                      <a:pPr algn="l" fontAlgn="b"/>
                      <a:endParaRPr lang="en-US" sz="600" b="1" i="0" u="none" strike="noStrike" dirty="0">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1" i="0" u="none" strike="noStrike">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noFill/>
                  </a:tcPr>
                </a:tc>
                <a:tc gridSpan="2">
                  <a:txBody>
                    <a:bodyPr/>
                    <a:lstStyle/>
                    <a:p>
                      <a:pPr algn="l"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5000 · Professional Fees</a:t>
                      </a:r>
                    </a:p>
                  </a:txBody>
                  <a:tcPr marL="64315" marR="48237" marT="32158" marB="32158"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l" fontAlgn="b"/>
                      <a:endParaRPr lang="en-US" sz="2400" b="1" i="0" u="none" strike="noStrike">
                        <a:solidFill>
                          <a:schemeClr val="tx1"/>
                        </a:solidFill>
                        <a:effectLst/>
                        <a:latin typeface="Arial"/>
                      </a:endParaRPr>
                    </a:p>
                  </a:txBody>
                  <a:tcPr marL="9332" marR="9332" marT="9332" marB="0" anchor="ct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$43,809</a:t>
                      </a:r>
                    </a:p>
                  </a:txBody>
                  <a:tcPr marL="0" marR="0" marT="0" marB="0"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endParaRPr lang="en-US" sz="1200" b="0" u="none" strike="noStrike" kern="1200" dirty="0">
                        <a:solidFill>
                          <a:schemeClr val="tx1">
                            <a:lumMod val="75000"/>
                            <a:lumOff val="25000"/>
                          </a:schemeClr>
                        </a:solidFill>
                        <a:effectLst/>
                        <a:latin typeface="Arial Narrow" panose="020B0606020202030204" pitchFamily="34" charset="0"/>
                        <a:ea typeface="+mn-ea"/>
                        <a:cs typeface="+mn-cs"/>
                      </a:endParaRPr>
                    </a:p>
                  </a:txBody>
                  <a:tcPr marL="0" marR="0" marT="0" marB="0"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$66,214</a:t>
                      </a:r>
                    </a:p>
                  </a:txBody>
                  <a:tcPr marL="0" marR="0" marT="0" marB="0"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66%</a:t>
                      </a:r>
                    </a:p>
                  </a:txBody>
                  <a:tcPr marL="0" marR="0" marT="0" marB="0"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544018">
                <a:tc>
                  <a:txBody>
                    <a:bodyPr/>
                    <a:lstStyle/>
                    <a:p>
                      <a:pPr algn="l" fontAlgn="b"/>
                      <a:endParaRPr lang="en-US" sz="600" b="1" i="0" u="none" strike="noStrike" dirty="0">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1" i="0" u="none" strike="noStrike" dirty="0">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5100 · Legislative Program</a:t>
                      </a:r>
                    </a:p>
                  </a:txBody>
                  <a:tcPr marL="64315" marR="48237" marT="32158" marB="32158"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l" fontAlgn="b"/>
                      <a:endParaRPr lang="en-US" sz="2400" b="1" i="0" u="none" strike="noStrike">
                        <a:solidFill>
                          <a:schemeClr val="tx1"/>
                        </a:solidFill>
                        <a:effectLst/>
                        <a:latin typeface="Arial"/>
                      </a:endParaRPr>
                    </a:p>
                  </a:txBody>
                  <a:tcPr marL="9332" marR="9332" marT="9332" marB="0" anchor="ct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endParaRPr lang="en-US" sz="1200" b="0" u="none" strike="noStrike" kern="1200" dirty="0">
                        <a:solidFill>
                          <a:schemeClr val="tx1">
                            <a:lumMod val="75000"/>
                            <a:lumOff val="25000"/>
                          </a:schemeClr>
                        </a:solidFill>
                        <a:effectLst/>
                        <a:latin typeface="Arial Narrow" panose="020B0606020202030204" pitchFamily="34" charset="0"/>
                        <a:ea typeface="+mn-ea"/>
                        <a:cs typeface="+mn-cs"/>
                      </a:endParaRP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$250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544018">
                <a:tc>
                  <a:txBody>
                    <a:bodyPr/>
                    <a:lstStyle/>
                    <a:p>
                      <a:pPr algn="l" fontAlgn="b"/>
                      <a:endParaRPr lang="en-US" sz="600" b="1" i="0" u="none" strike="noStrike">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1" i="0" u="none" strike="noStrike">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1200" b="0" u="none" strike="noStrike" kern="1200">
                          <a:solidFill>
                            <a:schemeClr val="tx1">
                              <a:lumMod val="75000"/>
                              <a:lumOff val="25000"/>
                            </a:schemeClr>
                          </a:solidFill>
                          <a:effectLst/>
                          <a:latin typeface="Arial Narrow" panose="020B0606020202030204" pitchFamily="34" charset="0"/>
                          <a:ea typeface="+mn-ea"/>
                          <a:cs typeface="+mn-cs"/>
                        </a:rPr>
                        <a:t>5200 · Office Expenses</a:t>
                      </a:r>
                    </a:p>
                  </a:txBody>
                  <a:tcPr marL="64315" marR="48237" marT="32158" marB="32158"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l" fontAlgn="b"/>
                      <a:endParaRPr lang="en-US" sz="2400" b="1" i="0" u="none" strike="noStrike">
                        <a:solidFill>
                          <a:schemeClr val="tx1"/>
                        </a:solidFill>
                        <a:effectLst/>
                        <a:latin typeface="Arial"/>
                      </a:endParaRPr>
                    </a:p>
                  </a:txBody>
                  <a:tcPr marL="9332" marR="9332" marT="9332" marB="0" anchor="ct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$2,314</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endParaRPr lang="en-US" sz="1200" b="0" u="none" strike="noStrike" kern="1200" dirty="0">
                        <a:solidFill>
                          <a:schemeClr val="tx1">
                            <a:lumMod val="75000"/>
                            <a:lumOff val="25000"/>
                          </a:schemeClr>
                        </a:solidFill>
                        <a:effectLst/>
                        <a:latin typeface="Arial Narrow" panose="020B0606020202030204" pitchFamily="34" charset="0"/>
                        <a:ea typeface="+mn-ea"/>
                        <a:cs typeface="+mn-cs"/>
                      </a:endParaRP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$3,720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62%</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544018">
                <a:tc>
                  <a:txBody>
                    <a:bodyPr/>
                    <a:lstStyle/>
                    <a:p>
                      <a:pPr algn="l" fontAlgn="b"/>
                      <a:endParaRPr lang="en-US" sz="600" b="1" i="0" u="none" strike="noStrike" dirty="0">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1" i="0" u="none" strike="noStrike" dirty="0">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5300 · Other Expenses</a:t>
                      </a:r>
                    </a:p>
                  </a:txBody>
                  <a:tcPr marL="64315" marR="48237" marT="32158" marB="32158"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l" fontAlgn="b"/>
                      <a:endParaRPr lang="en-US" sz="2400" b="1" i="0" u="none" strike="noStrike">
                        <a:solidFill>
                          <a:schemeClr val="tx1"/>
                        </a:solidFill>
                        <a:effectLst/>
                        <a:latin typeface="Arial"/>
                      </a:endParaRPr>
                    </a:p>
                  </a:txBody>
                  <a:tcPr marL="9332" marR="9332" marT="9332" marB="0" anchor="ct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$599</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endParaRPr lang="en-US" sz="1200" b="0" u="none" strike="noStrike" kern="1200" dirty="0">
                        <a:solidFill>
                          <a:schemeClr val="tx1">
                            <a:lumMod val="75000"/>
                            <a:lumOff val="25000"/>
                          </a:schemeClr>
                        </a:solidFill>
                        <a:effectLst/>
                        <a:latin typeface="Arial Narrow" panose="020B0606020202030204" pitchFamily="34" charset="0"/>
                        <a:ea typeface="+mn-ea"/>
                        <a:cs typeface="+mn-cs"/>
                      </a:endParaRP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$3,100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19%</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544018">
                <a:tc>
                  <a:txBody>
                    <a:bodyPr/>
                    <a:lstStyle/>
                    <a:p>
                      <a:pPr algn="l" fontAlgn="b"/>
                      <a:endParaRPr lang="en-US" sz="600" b="1" i="0" u="none" strike="noStrike">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1" i="0" u="none" strike="noStrike">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1200" b="0" u="none" strike="noStrike" kern="1200">
                          <a:solidFill>
                            <a:schemeClr val="tx1">
                              <a:lumMod val="75000"/>
                              <a:lumOff val="25000"/>
                            </a:schemeClr>
                          </a:solidFill>
                          <a:effectLst/>
                          <a:latin typeface="Arial Narrow" panose="020B0606020202030204" pitchFamily="34" charset="0"/>
                          <a:ea typeface="+mn-ea"/>
                          <a:cs typeface="+mn-cs"/>
                        </a:rPr>
                        <a:t>5400 · Conference Expenses</a:t>
                      </a:r>
                    </a:p>
                  </a:txBody>
                  <a:tcPr marL="64315" marR="48237" marT="32158" marB="32158"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l" fontAlgn="b"/>
                      <a:endParaRPr lang="en-US" sz="2400" b="1" i="0" u="none" strike="noStrike">
                        <a:solidFill>
                          <a:schemeClr val="tx1"/>
                        </a:solidFill>
                        <a:effectLst/>
                        <a:latin typeface="Arial"/>
                      </a:endParaRPr>
                    </a:p>
                  </a:txBody>
                  <a:tcPr marL="9332" marR="9332" marT="9332" marB="0" anchor="ct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$37,795</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endParaRPr lang="en-US" sz="1200" b="0" u="none" strike="noStrike" kern="1200" dirty="0">
                        <a:solidFill>
                          <a:schemeClr val="tx1">
                            <a:lumMod val="75000"/>
                            <a:lumOff val="25000"/>
                          </a:schemeClr>
                        </a:solidFill>
                        <a:effectLst/>
                        <a:latin typeface="Arial Narrow" panose="020B0606020202030204" pitchFamily="34" charset="0"/>
                        <a:ea typeface="+mn-ea"/>
                        <a:cs typeface="+mn-cs"/>
                      </a:endParaRP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$30,000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126%</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544018">
                <a:tc>
                  <a:txBody>
                    <a:bodyPr/>
                    <a:lstStyle/>
                    <a:p>
                      <a:pPr algn="l" fontAlgn="b"/>
                      <a:endParaRPr lang="en-US" sz="600" b="1" i="0" u="none" strike="noStrike">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1" i="0" u="none" strike="noStrike">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1200" b="0" u="none" strike="noStrike" kern="1200">
                          <a:solidFill>
                            <a:schemeClr val="tx1">
                              <a:lumMod val="75000"/>
                              <a:lumOff val="25000"/>
                            </a:schemeClr>
                          </a:solidFill>
                          <a:effectLst/>
                          <a:latin typeface="Arial Narrow" panose="020B0606020202030204" pitchFamily="34" charset="0"/>
                          <a:ea typeface="+mn-ea"/>
                          <a:cs typeface="+mn-cs"/>
                        </a:rPr>
                        <a:t>5500 · Training Expenses</a:t>
                      </a:r>
                    </a:p>
                  </a:txBody>
                  <a:tcPr marL="64315" marR="48237" marT="32158" marB="32158"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l" fontAlgn="b"/>
                      <a:endParaRPr lang="en-US" sz="2400" b="1" i="0" u="none" strike="noStrike">
                        <a:solidFill>
                          <a:schemeClr val="tx1"/>
                        </a:solidFill>
                        <a:effectLst/>
                        <a:latin typeface="Arial"/>
                      </a:endParaRPr>
                    </a:p>
                  </a:txBody>
                  <a:tcPr marL="9332" marR="9332" marT="9332" marB="0" anchor="ct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endParaRPr lang="en-US" sz="1200" b="0" u="none" strike="noStrike" kern="1200">
                        <a:solidFill>
                          <a:schemeClr val="tx1">
                            <a:lumMod val="75000"/>
                            <a:lumOff val="25000"/>
                          </a:schemeClr>
                        </a:solidFill>
                        <a:effectLst/>
                        <a:latin typeface="Arial Narrow" panose="020B0606020202030204" pitchFamily="34" charset="0"/>
                        <a:ea typeface="+mn-ea"/>
                        <a:cs typeface="+mn-cs"/>
                      </a:endParaRP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a:solidFill>
                            <a:schemeClr val="tx1">
                              <a:lumMod val="75000"/>
                              <a:lumOff val="25000"/>
                            </a:schemeClr>
                          </a:solidFill>
                          <a:effectLst/>
                          <a:latin typeface="Arial Narrow" panose="020B0606020202030204" pitchFamily="34" charset="0"/>
                          <a:ea typeface="+mn-ea"/>
                          <a:cs typeface="+mn-cs"/>
                        </a:rPr>
                        <a:t>$500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544018">
                <a:tc>
                  <a:txBody>
                    <a:bodyPr/>
                    <a:lstStyle/>
                    <a:p>
                      <a:pPr algn="l" fontAlgn="b"/>
                      <a:endParaRPr lang="en-US" sz="600" b="1" i="0" u="none" strike="noStrike">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1" i="0" u="none" strike="noStrike">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1200" b="0" u="none" strike="noStrike" kern="1200">
                          <a:solidFill>
                            <a:schemeClr val="tx1">
                              <a:lumMod val="75000"/>
                              <a:lumOff val="25000"/>
                            </a:schemeClr>
                          </a:solidFill>
                          <a:effectLst/>
                          <a:latin typeface="Arial Narrow" panose="020B0606020202030204" pitchFamily="34" charset="0"/>
                          <a:ea typeface="+mn-ea"/>
                          <a:cs typeface="+mn-cs"/>
                        </a:rPr>
                        <a:t>5600 · Training Scholarships</a:t>
                      </a:r>
                    </a:p>
                  </a:txBody>
                  <a:tcPr marL="64315" marR="48237" marT="32158" marB="32158"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l" fontAlgn="b"/>
                      <a:endParaRPr lang="en-US" sz="2400" b="1" i="0" u="none" strike="noStrike">
                        <a:solidFill>
                          <a:schemeClr val="tx1"/>
                        </a:solidFill>
                        <a:effectLst/>
                        <a:latin typeface="Arial"/>
                      </a:endParaRPr>
                    </a:p>
                  </a:txBody>
                  <a:tcPr marL="9332" marR="9332" marT="9332" marB="0" anchor="ct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endParaRPr lang="en-US" sz="1200" b="0" u="none" strike="noStrike" kern="1200" dirty="0">
                        <a:solidFill>
                          <a:schemeClr val="tx1">
                            <a:lumMod val="75000"/>
                            <a:lumOff val="25000"/>
                          </a:schemeClr>
                        </a:solidFill>
                        <a:effectLst/>
                        <a:latin typeface="Arial Narrow" panose="020B0606020202030204" pitchFamily="34" charset="0"/>
                        <a:ea typeface="+mn-ea"/>
                        <a:cs typeface="+mn-cs"/>
                      </a:endParaRP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$1,000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330839">
                <a:tc>
                  <a:txBody>
                    <a:bodyPr/>
                    <a:lstStyle/>
                    <a:p>
                      <a:pPr algn="l" fontAlgn="b"/>
                      <a:endParaRPr lang="en-US" sz="600" b="1" i="0" u="none" strike="noStrike">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1" i="0" u="none" strike="noStrike">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1200" b="0" u="none" strike="noStrike" kern="1200">
                          <a:solidFill>
                            <a:schemeClr val="tx1">
                              <a:lumMod val="75000"/>
                              <a:lumOff val="25000"/>
                            </a:schemeClr>
                          </a:solidFill>
                          <a:effectLst/>
                          <a:latin typeface="Arial Narrow" panose="020B0606020202030204" pitchFamily="34" charset="0"/>
                          <a:ea typeface="+mn-ea"/>
                          <a:cs typeface="+mn-cs"/>
                        </a:rPr>
                        <a:t>5700 · Sponsorships</a:t>
                      </a:r>
                    </a:p>
                  </a:txBody>
                  <a:tcPr marL="64315" marR="48237" marT="32158" marB="32158"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l" fontAlgn="b"/>
                      <a:endParaRPr lang="en-US" sz="2400" b="1" i="0" u="none" strike="noStrike">
                        <a:solidFill>
                          <a:schemeClr val="tx1"/>
                        </a:solidFill>
                        <a:effectLst/>
                        <a:latin typeface="Arial"/>
                      </a:endParaRPr>
                    </a:p>
                  </a:txBody>
                  <a:tcPr marL="9332" marR="9332" marT="9332" marB="0" anchor="ctr"/>
                </a:tc>
                <a:tc>
                  <a:txBody>
                    <a:bodyPr/>
                    <a:lstStyle/>
                    <a:p>
                      <a:pPr algn="r" fontAlgn="b"/>
                      <a:r>
                        <a:rPr lang="en-US" sz="1200" b="0" u="none" strike="noStrike" kern="1200">
                          <a:solidFill>
                            <a:schemeClr val="tx1">
                              <a:lumMod val="75000"/>
                              <a:lumOff val="25000"/>
                            </a:schemeClr>
                          </a:solidFill>
                          <a:effectLst/>
                          <a:latin typeface="Arial Narrow" panose="020B0606020202030204" pitchFamily="34" charset="0"/>
                          <a:ea typeface="+mn-ea"/>
                          <a:cs typeface="+mn-cs"/>
                        </a:rPr>
                        <a:t>$0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endParaRPr lang="en-US" sz="1200" b="0" u="none" strike="noStrike" kern="1200">
                        <a:solidFill>
                          <a:schemeClr val="tx1">
                            <a:lumMod val="75000"/>
                            <a:lumOff val="25000"/>
                          </a:schemeClr>
                        </a:solidFill>
                        <a:effectLst/>
                        <a:latin typeface="Arial Narrow" panose="020B0606020202030204" pitchFamily="34" charset="0"/>
                        <a:ea typeface="+mn-ea"/>
                        <a:cs typeface="+mn-cs"/>
                      </a:endParaRP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a:solidFill>
                            <a:schemeClr val="tx1">
                              <a:lumMod val="75000"/>
                              <a:lumOff val="25000"/>
                            </a:schemeClr>
                          </a:solidFill>
                          <a:effectLst/>
                          <a:latin typeface="Arial Narrow" panose="020B0606020202030204" pitchFamily="34" charset="0"/>
                          <a:ea typeface="+mn-ea"/>
                          <a:cs typeface="+mn-cs"/>
                        </a:rPr>
                        <a:t>$500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a:solidFill>
                            <a:schemeClr val="tx1">
                              <a:lumMod val="75000"/>
                              <a:lumOff val="25000"/>
                            </a:schemeClr>
                          </a:solidFill>
                          <a:effectLst/>
                          <a:latin typeface="Arial Narrow" panose="020B0606020202030204" pitchFamily="34" charset="0"/>
                          <a:ea typeface="+mn-ea"/>
                          <a:cs typeface="+mn-cs"/>
                        </a:rPr>
                        <a:t>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330839">
                <a:tc>
                  <a:txBody>
                    <a:bodyPr/>
                    <a:lstStyle/>
                    <a:p>
                      <a:pPr algn="l" fontAlgn="b"/>
                      <a:endParaRPr lang="en-US" sz="600" b="1" i="0" u="none" strike="noStrike">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1" i="0" u="none" strike="noStrike">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3175" cap="flat" cmpd="sng" algn="ctr">
                      <a:solidFill>
                        <a:schemeClr val="tx1"/>
                      </a:solidFill>
                      <a:prstDash val="solid"/>
                      <a:round/>
                      <a:headEnd type="none" w="med" len="med"/>
                      <a:tailEnd type="none" w="med" len="med"/>
                    </a:lnB>
                    <a:noFill/>
                  </a:tcPr>
                </a:tc>
                <a:tc gridSpan="2">
                  <a:txBody>
                    <a:bodyPr/>
                    <a:lstStyle/>
                    <a:p>
                      <a:pPr algn="l" fontAlgn="b"/>
                      <a:r>
                        <a:rPr lang="en-US" sz="1200" b="0" u="none" strike="noStrike" kern="1200">
                          <a:solidFill>
                            <a:schemeClr val="tx1">
                              <a:lumMod val="75000"/>
                              <a:lumOff val="25000"/>
                            </a:schemeClr>
                          </a:solidFill>
                          <a:effectLst/>
                          <a:latin typeface="Arial Narrow" panose="020B0606020202030204" pitchFamily="34" charset="0"/>
                          <a:ea typeface="+mn-ea"/>
                          <a:cs typeface="+mn-cs"/>
                        </a:rPr>
                        <a:t>5800 · Awards</a:t>
                      </a:r>
                    </a:p>
                  </a:txBody>
                  <a:tcPr marL="64315" marR="48237" marT="32158" marB="32158"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l" fontAlgn="b"/>
                      <a:endParaRPr lang="en-US" sz="2400" b="1" i="0" u="none" strike="noStrike">
                        <a:solidFill>
                          <a:schemeClr val="tx1"/>
                        </a:solidFill>
                        <a:effectLst/>
                        <a:latin typeface="Arial"/>
                      </a:endParaRPr>
                    </a:p>
                  </a:txBody>
                  <a:tcPr marL="9332" marR="9332" marT="9332" marB="0" anchor="ct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$1,130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endParaRPr lang="en-US" sz="1200" b="0" u="none" strike="noStrike" kern="1200">
                        <a:solidFill>
                          <a:schemeClr val="tx1">
                            <a:lumMod val="75000"/>
                            <a:lumOff val="25000"/>
                          </a:schemeClr>
                        </a:solidFill>
                        <a:effectLst/>
                        <a:latin typeface="Arial Narrow" panose="020B0606020202030204" pitchFamily="34" charset="0"/>
                        <a:ea typeface="+mn-ea"/>
                        <a:cs typeface="+mn-cs"/>
                      </a:endParaRP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$3,000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37%</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544018">
                <a:tc>
                  <a:txBody>
                    <a:bodyPr/>
                    <a:lstStyle/>
                    <a:p>
                      <a:pPr algn="l" fontAlgn="b"/>
                      <a:endParaRPr lang="en-US" sz="600" b="1" i="0" u="none" strike="noStrike">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1" i="0" u="none" strike="noStrike">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gridSpan="2">
                  <a:txBody>
                    <a:bodyPr/>
                    <a:lstStyle/>
                    <a:p>
                      <a:pPr algn="l" fontAlgn="b"/>
                      <a:r>
                        <a:rPr lang="en-US" sz="1200" b="0" u="none" strike="noStrike" kern="1200">
                          <a:solidFill>
                            <a:schemeClr val="tx1">
                              <a:lumMod val="75000"/>
                              <a:lumOff val="25000"/>
                            </a:schemeClr>
                          </a:solidFill>
                          <a:effectLst/>
                          <a:latin typeface="Arial Narrow" panose="020B0606020202030204" pitchFamily="34" charset="0"/>
                          <a:ea typeface="+mn-ea"/>
                          <a:cs typeface="+mn-cs"/>
                        </a:rPr>
                        <a:t>5900 · Special Projects</a:t>
                      </a:r>
                    </a:p>
                  </a:txBody>
                  <a:tcPr marL="64315" marR="48237" marT="32158" marB="32158"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endParaRPr lang="en-US" sz="1200" b="0" u="none" strike="noStrike" kern="1200" dirty="0">
                        <a:solidFill>
                          <a:schemeClr val="tx1">
                            <a:lumMod val="75000"/>
                            <a:lumOff val="25000"/>
                          </a:schemeClr>
                        </a:solidFill>
                        <a:effectLst/>
                        <a:latin typeface="Arial Narrow" panose="020B0606020202030204" pitchFamily="34" charset="0"/>
                        <a:ea typeface="+mn-ea"/>
                        <a:cs typeface="+mn-cs"/>
                      </a:endParaRP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$1,000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0%</a:t>
                      </a:r>
                    </a:p>
                  </a:txBody>
                  <a:tcPr marL="0" marR="0" marT="0" marB="0" anchor="b">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733663"/>
                  </a:ext>
                </a:extLst>
              </a:tr>
              <a:tr h="330839">
                <a:tc>
                  <a:txBody>
                    <a:bodyPr/>
                    <a:lstStyle/>
                    <a:p>
                      <a:pPr algn="l" fontAlgn="b"/>
                      <a:endParaRPr lang="en-US" sz="600" b="1" i="0" u="none" strike="noStrike">
                        <a:solidFill>
                          <a:schemeClr val="tx1">
                            <a:lumMod val="75000"/>
                            <a:lumOff val="25000"/>
                          </a:schemeClr>
                        </a:solidFill>
                        <a:effectLst/>
                        <a:latin typeface="Arial"/>
                      </a:endParaRPr>
                    </a:p>
                  </a:txBody>
                  <a:tcPr marL="64315" marR="48237" marT="32158" marB="32158"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noFill/>
                  </a:tcPr>
                </a:tc>
                <a:tc gridSpan="3">
                  <a:txBody>
                    <a:bodyPr/>
                    <a:lstStyle/>
                    <a:p>
                      <a:pPr algn="l" fontAlgn="b"/>
                      <a:r>
                        <a:rPr lang="en-US" sz="1200" b="1" u="none" strike="noStrike">
                          <a:solidFill>
                            <a:schemeClr val="tx1">
                              <a:lumMod val="75000"/>
                              <a:lumOff val="25000"/>
                            </a:schemeClr>
                          </a:solidFill>
                          <a:effectLst/>
                          <a:latin typeface="Arial Narrow" panose="020B0606020202030204" pitchFamily="34" charset="0"/>
                        </a:rPr>
                        <a:t>Total Expense</a:t>
                      </a:r>
                      <a:endParaRPr lang="en-US" sz="1200" b="1" i="0" u="none" strike="noStrike">
                        <a:solidFill>
                          <a:schemeClr val="tx1">
                            <a:lumMod val="75000"/>
                            <a:lumOff val="25000"/>
                          </a:schemeClr>
                        </a:solidFill>
                        <a:effectLst/>
                        <a:latin typeface="Arial Narrow" panose="020B0606020202030204" pitchFamily="34" charset="0"/>
                      </a:endParaRPr>
                    </a:p>
                  </a:txBody>
                  <a:tcPr marL="64315" marR="48237" marT="32158" marB="32158"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pPr algn="l" fontAlgn="b"/>
                      <a:endParaRPr lang="en-US" sz="2400" b="1" i="0" u="none" strike="noStrike">
                        <a:solidFill>
                          <a:schemeClr val="tx1"/>
                        </a:solidFill>
                        <a:effectLst/>
                        <a:latin typeface="Arial"/>
                      </a:endParaRPr>
                    </a:p>
                  </a:txBody>
                  <a:tcPr marL="9332" marR="9332" marT="9332" marB="0" anchor="ct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$85,649</a:t>
                      </a:r>
                    </a:p>
                  </a:txBody>
                  <a:tcPr marL="0" marR="0" marT="0" marB="0"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 </a:t>
                      </a:r>
                    </a:p>
                  </a:txBody>
                  <a:tcPr marL="0" marR="0" marT="0" marB="0"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$109,284</a:t>
                      </a:r>
                    </a:p>
                  </a:txBody>
                  <a:tcPr marL="0" marR="0" marT="0" marB="0"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200" b="0" u="none" strike="noStrike" kern="1200" dirty="0">
                          <a:solidFill>
                            <a:schemeClr val="tx1">
                              <a:lumMod val="75000"/>
                              <a:lumOff val="25000"/>
                            </a:schemeClr>
                          </a:solidFill>
                          <a:effectLst/>
                          <a:latin typeface="Arial Narrow" panose="020B0606020202030204" pitchFamily="34" charset="0"/>
                          <a:ea typeface="+mn-ea"/>
                          <a:cs typeface="+mn-cs"/>
                        </a:rPr>
                        <a:t>78%</a:t>
                      </a:r>
                    </a:p>
                  </a:txBody>
                  <a:tcPr marL="0" marR="0" marT="0" marB="0"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32220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a:solidFill>
                            <a:schemeClr val="tx1">
                              <a:lumMod val="75000"/>
                              <a:lumOff val="25000"/>
                            </a:schemeClr>
                          </a:solidFill>
                          <a:effectLst/>
                          <a:latin typeface="Arial Narrow" panose="020B0606020202030204" pitchFamily="34" charset="0"/>
                          <a:ea typeface="+mn-ea"/>
                          <a:cs typeface="+mn-cs"/>
                        </a:rPr>
                        <a:t>                             Net Income</a:t>
                      </a:r>
                    </a:p>
                    <a:p>
                      <a:endParaRPr lang="en-US" sz="1200" b="1" u="none" strike="noStrike" kern="1200" dirty="0">
                        <a:solidFill>
                          <a:schemeClr val="tx1">
                            <a:lumMod val="75000"/>
                            <a:lumOff val="25000"/>
                          </a:schemeClr>
                        </a:solidFill>
                        <a:effectLst/>
                        <a:latin typeface="Arial Narrow" panose="020B0606020202030204" pitchFamily="34" charset="0"/>
                        <a:ea typeface="+mn-ea"/>
                        <a:cs typeface="+mn-cs"/>
                      </a:endParaRPr>
                    </a:p>
                  </a:txBody>
                  <a:tcPr marL="56911" marR="56911" marT="28455" marB="28455" anchor="ctr">
                    <a:lnT w="12700" cap="flat" cmpd="sng" algn="ctr">
                      <a:noFill/>
                      <a:prstDash val="solid"/>
                      <a:round/>
                      <a:headEnd type="none" w="med" len="med"/>
                      <a:tailEnd type="none" w="med" len="med"/>
                    </a:lnT>
                    <a:noFill/>
                  </a:tcPr>
                </a:tc>
                <a:tc hMerge="1">
                  <a:txBody>
                    <a:bodyPr/>
                    <a:lstStyle/>
                    <a:p>
                      <a:endParaRPr lang="en-US"/>
                    </a:p>
                  </a:txBody>
                  <a:tcPr/>
                </a:tc>
                <a:tc hMerge="1">
                  <a:txBody>
                    <a:bodyPr/>
                    <a:lstStyle/>
                    <a:p>
                      <a:pPr algn="l" fontAlgn="b"/>
                      <a:endParaRPr lang="en-US" sz="2400" b="1" i="0" u="none" strike="noStrike">
                        <a:solidFill>
                          <a:schemeClr val="tx1"/>
                        </a:solidFill>
                        <a:effectLst/>
                        <a:latin typeface="Arial"/>
                      </a:endParaRPr>
                    </a:p>
                  </a:txBody>
                  <a:tcPr marL="9332" marR="9332" marT="9332" marB="0" anchor="ctr"/>
                </a:tc>
                <a:tc>
                  <a:txBody>
                    <a:bodyPr/>
                    <a:lstStyle/>
                    <a:p>
                      <a:pPr algn="l" fontAlgn="b"/>
                      <a:endParaRPr lang="en-US" sz="1200" b="1" u="none" strike="noStrike" kern="1200">
                        <a:solidFill>
                          <a:schemeClr val="tx1">
                            <a:lumMod val="75000"/>
                            <a:lumOff val="25000"/>
                          </a:schemeClr>
                        </a:solidFill>
                        <a:effectLst/>
                        <a:latin typeface="Arial Narrow" panose="020B0606020202030204" pitchFamily="34" charset="0"/>
                        <a:ea typeface="+mn-ea"/>
                        <a:cs typeface="+mn-cs"/>
                      </a:endParaRPr>
                    </a:p>
                  </a:txBody>
                  <a:tcPr marL="64315" marR="48237" marT="32158" marB="32158" anchor="ctr">
                    <a:lnR w="12700" cmpd="sng">
                      <a:noFill/>
                      <a:prstDash val="solid"/>
                    </a:lnR>
                    <a:lnT w="12700" cap="flat" cmpd="sng" algn="ctr">
                      <a:solidFill>
                        <a:schemeClr val="tx1"/>
                      </a:solidFill>
                      <a:prstDash val="solid"/>
                      <a:round/>
                      <a:headEnd type="none" w="med" len="med"/>
                      <a:tailEnd type="none" w="med" len="med"/>
                    </a:lnT>
                    <a:lnB w="12700" cmpd="sng">
                      <a:noFill/>
                      <a:prstDash val="solid"/>
                    </a:lnB>
                    <a:noFill/>
                  </a:tcPr>
                </a:tc>
                <a:tc>
                  <a:txBody>
                    <a:bodyPr/>
                    <a:lstStyle/>
                    <a:p>
                      <a:pPr algn="r" fontAlgn="b"/>
                      <a:r>
                        <a:rPr lang="en-US" sz="1200" b="1" i="0" u="none" strike="noStrike" dirty="0">
                          <a:solidFill>
                            <a:srgbClr val="000000"/>
                          </a:solidFill>
                          <a:effectLst/>
                          <a:latin typeface="Arial Narrow" panose="020B0606020202030204" pitchFamily="34" charset="0"/>
                        </a:rPr>
                        <a:t>$30,025</a:t>
                      </a:r>
                    </a:p>
                  </a:txBody>
                  <a:tcPr marL="0" marR="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noFill/>
                  </a:tcPr>
                </a:tc>
                <a:tc>
                  <a:txBody>
                    <a:bodyPr/>
                    <a:lstStyle/>
                    <a:p>
                      <a:pPr algn="l" fontAlgn="b"/>
                      <a:r>
                        <a:rPr lang="en-US" sz="1200" b="1" i="0" u="none" strike="noStrike" dirty="0">
                          <a:solidFill>
                            <a:srgbClr val="000000"/>
                          </a:solidFill>
                          <a:effectLst/>
                          <a:latin typeface="Arial Narrow" panose="020B0606020202030204" pitchFamily="34" charset="0"/>
                        </a:rPr>
                        <a:t> </a:t>
                      </a:r>
                    </a:p>
                  </a:txBody>
                  <a:tcPr marL="0" marR="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noFill/>
                  </a:tcPr>
                </a:tc>
                <a:tc>
                  <a:txBody>
                    <a:bodyPr/>
                    <a:lstStyle/>
                    <a:p>
                      <a:pPr algn="r" fontAlgn="b"/>
                      <a:r>
                        <a:rPr lang="en-US" sz="1200" b="1" i="0" u="none" strike="noStrike" dirty="0">
                          <a:solidFill>
                            <a:srgbClr val="000000"/>
                          </a:solidFill>
                          <a:effectLst/>
                          <a:latin typeface="Arial Narrow" panose="020B0606020202030204" pitchFamily="34" charset="0"/>
                        </a:rPr>
                        <a:t>-$5,734</a:t>
                      </a:r>
                    </a:p>
                  </a:txBody>
                  <a:tcPr marL="0" marR="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noFill/>
                  </a:tcPr>
                </a:tc>
                <a:tc>
                  <a:txBody>
                    <a:bodyPr/>
                    <a:lstStyle/>
                    <a:p>
                      <a:pPr algn="r" fontAlgn="b"/>
                      <a:endParaRPr lang="en-US" sz="1200" b="1" i="0" u="none" strike="noStrike" dirty="0">
                        <a:solidFill>
                          <a:srgbClr val="000000"/>
                        </a:solidFill>
                        <a:effectLst/>
                        <a:latin typeface="Arial Narrow" panose="020B0606020202030204" pitchFamily="34" charset="0"/>
                      </a:endParaRPr>
                    </a:p>
                  </a:txBody>
                  <a:tcPr marL="0" marR="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noFill/>
                  </a:tcPr>
                </a:tc>
                <a:extLst>
                  <a:ext uri="{0D108BD9-81ED-4DB2-BD59-A6C34878D82A}">
                    <a16:rowId xmlns:a16="http://schemas.microsoft.com/office/drawing/2014/main" val="10021"/>
                  </a:ext>
                </a:extLst>
              </a:tr>
            </a:tbl>
          </a:graphicData>
        </a:graphic>
      </p:graphicFrame>
      <p:pic>
        <p:nvPicPr>
          <p:cNvPr id="3" name="Picture 2" descr="A close-up of a logo&#10;&#10;Description automatically generated">
            <a:extLst>
              <a:ext uri="{FF2B5EF4-FFF2-40B4-BE49-F238E27FC236}">
                <a16:creationId xmlns:a16="http://schemas.microsoft.com/office/drawing/2014/main" id="{8392DA56-244B-F523-84EE-570EAD953E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815" y="4272668"/>
            <a:ext cx="1937090" cy="1024283"/>
          </a:xfrm>
          <a:prstGeom prst="rect">
            <a:avLst/>
          </a:prstGeom>
        </p:spPr>
      </p:pic>
    </p:spTree>
    <p:extLst>
      <p:ext uri="{BB962C8B-B14F-4D97-AF65-F5344CB8AC3E}">
        <p14:creationId xmlns:p14="http://schemas.microsoft.com/office/powerpoint/2010/main" val="145964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94684" y="1129859"/>
            <a:ext cx="5797296" cy="1134402"/>
          </a:xfrm>
          <a:prstGeom prst="flowChartDocument">
            <a:avLst/>
          </a:prstGeom>
        </p:spPr>
        <p:txBody>
          <a:bodyPr vert="horz" lIns="182880" tIns="182880" rIns="182880" bIns="182880" rtlCol="0" anchor="ctr">
            <a:normAutofit/>
          </a:bodyPr>
          <a:lstStyle/>
          <a:p>
            <a:r>
              <a:rPr lang="en-US" altLang="en-US" sz="2800" b="1" dirty="0">
                <a:solidFill>
                  <a:srgbClr val="262626"/>
                </a:solidFill>
                <a:effectLst/>
              </a:rPr>
              <a:t>2024 Cash flow</a:t>
            </a:r>
          </a:p>
        </p:txBody>
      </p:sp>
      <p:graphicFrame>
        <p:nvGraphicFramePr>
          <p:cNvPr id="3" name="Table 2">
            <a:extLst>
              <a:ext uri="{FF2B5EF4-FFF2-40B4-BE49-F238E27FC236}">
                <a16:creationId xmlns:a16="http://schemas.microsoft.com/office/drawing/2014/main" id="{6CCB25F7-531C-402D-9E0B-9DFA2BF2C3EA}"/>
              </a:ext>
            </a:extLst>
          </p:cNvPr>
          <p:cNvGraphicFramePr>
            <a:graphicFrameLocks noGrp="1"/>
          </p:cNvGraphicFramePr>
          <p:nvPr>
            <p:extLst>
              <p:ext uri="{D42A27DB-BD31-4B8C-83A1-F6EECF244321}">
                <p14:modId xmlns:p14="http://schemas.microsoft.com/office/powerpoint/2010/main" val="1715318352"/>
              </p:ext>
            </p:extLst>
          </p:nvPr>
        </p:nvGraphicFramePr>
        <p:xfrm>
          <a:off x="641421" y="2044315"/>
          <a:ext cx="7703822" cy="3297330"/>
        </p:xfrm>
        <a:graphic>
          <a:graphicData uri="http://schemas.openxmlformats.org/drawingml/2006/table">
            <a:tbl>
              <a:tblPr firstRow="1" bandRow="1">
                <a:noFill/>
              </a:tblPr>
              <a:tblGrid>
                <a:gridCol w="3701417">
                  <a:extLst>
                    <a:ext uri="{9D8B030D-6E8A-4147-A177-3AD203B41FA5}">
                      <a16:colId xmlns:a16="http://schemas.microsoft.com/office/drawing/2014/main" val="20000"/>
                    </a:ext>
                  </a:extLst>
                </a:gridCol>
                <a:gridCol w="1419688">
                  <a:extLst>
                    <a:ext uri="{9D8B030D-6E8A-4147-A177-3AD203B41FA5}">
                      <a16:colId xmlns:a16="http://schemas.microsoft.com/office/drawing/2014/main" val="20001"/>
                    </a:ext>
                  </a:extLst>
                </a:gridCol>
                <a:gridCol w="2582717">
                  <a:extLst>
                    <a:ext uri="{9D8B030D-6E8A-4147-A177-3AD203B41FA5}">
                      <a16:colId xmlns:a16="http://schemas.microsoft.com/office/drawing/2014/main" val="20002"/>
                    </a:ext>
                  </a:extLst>
                </a:gridCol>
              </a:tblGrid>
              <a:tr h="659466">
                <a:tc>
                  <a:txBody>
                    <a:bodyPr/>
                    <a:lstStyle/>
                    <a:p>
                      <a:pPr algn="ctr" fontAlgn="b"/>
                      <a:endParaRPr lang="en-US" sz="2300" b="1" i="0" u="none" strike="noStrike" dirty="0">
                        <a:solidFill>
                          <a:schemeClr val="tx1">
                            <a:lumMod val="75000"/>
                            <a:lumOff val="25000"/>
                          </a:schemeClr>
                        </a:solidFill>
                        <a:effectLst/>
                        <a:highlight>
                          <a:srgbClr val="FFFF00"/>
                        </a:highlight>
                        <a:latin typeface="Arial Narrow" panose="020B0606020202030204" pitchFamily="34" charset="0"/>
                      </a:endParaRPr>
                    </a:p>
                  </a:txBody>
                  <a:tcPr marL="274409" marR="14291" marT="137204" marB="137204" anchor="b">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gn="ctr" fontAlgn="b"/>
                      <a:endParaRPr lang="en-US" sz="2300" b="1" i="0" u="none" strike="noStrike" dirty="0">
                        <a:solidFill>
                          <a:schemeClr val="tx1">
                            <a:lumMod val="75000"/>
                            <a:lumOff val="25000"/>
                          </a:schemeClr>
                        </a:solidFill>
                        <a:effectLst/>
                        <a:highlight>
                          <a:srgbClr val="FFFF00"/>
                        </a:highlight>
                        <a:latin typeface="Arial Narrow" panose="020B0606020202030204" pitchFamily="34" charset="0"/>
                      </a:endParaRPr>
                    </a:p>
                  </a:txBody>
                  <a:tcPr marL="274409" marR="14291" marT="137204" marB="137204" anchor="b">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gn="ctr" fontAlgn="b"/>
                      <a:r>
                        <a:rPr lang="en-US" sz="2300" b="1" i="0" u="none" strike="noStrike" dirty="0">
                          <a:solidFill>
                            <a:schemeClr val="tx1">
                              <a:lumMod val="75000"/>
                              <a:lumOff val="25000"/>
                            </a:schemeClr>
                          </a:solidFill>
                          <a:effectLst/>
                          <a:latin typeface="Arial Narrow" panose="020B0606020202030204" pitchFamily="34" charset="0"/>
                        </a:rPr>
                        <a:t>Jan – Aug 24</a:t>
                      </a:r>
                    </a:p>
                  </a:txBody>
                  <a:tcPr marL="274409" marR="14291" marT="137204" marB="137204" anchor="b">
                    <a:lnL w="12700" cmpd="sng">
                      <a:noFill/>
                      <a:prstDash val="solid"/>
                    </a:lnL>
                    <a:lnR w="12700" cmpd="sng">
                      <a:noFill/>
                      <a:prstDash val="solid"/>
                    </a:lnR>
                    <a:lnT w="12700" cmpd="sng">
                      <a:noFill/>
                      <a:prstDash val="solid"/>
                    </a:lnT>
                    <a:lnB w="9525" cap="flat" cmpd="sng" algn="ctr">
                      <a:solidFill>
                        <a:srgbClr val="D8DCDC"/>
                      </a:solidFill>
                      <a:prstDash val="solid"/>
                      <a:round/>
                      <a:headEnd type="none" w="med" len="med"/>
                      <a:tailEnd type="none" w="med" len="med"/>
                    </a:lnB>
                    <a:noFill/>
                  </a:tcPr>
                </a:tc>
                <a:extLst>
                  <a:ext uri="{0D108BD9-81ED-4DB2-BD59-A6C34878D82A}">
                    <a16:rowId xmlns:a16="http://schemas.microsoft.com/office/drawing/2014/main" val="10000"/>
                  </a:ext>
                </a:extLst>
              </a:tr>
              <a:tr h="659466">
                <a:tc gridSpan="2">
                  <a:txBody>
                    <a:bodyPr/>
                    <a:lstStyle/>
                    <a:p>
                      <a:pPr algn="l" fontAlgn="b"/>
                      <a:r>
                        <a:rPr lang="en-US" sz="2300" b="0" i="0" u="none" strike="noStrike" dirty="0">
                          <a:solidFill>
                            <a:schemeClr val="tx1">
                              <a:lumMod val="75000"/>
                              <a:lumOff val="25000"/>
                            </a:schemeClr>
                          </a:solidFill>
                          <a:effectLst/>
                          <a:latin typeface="Arial Narrow" panose="020B0606020202030204" pitchFamily="34" charset="0"/>
                        </a:rPr>
                        <a:t>Net cash provided by Operating Activities</a:t>
                      </a:r>
                    </a:p>
                  </a:txBody>
                  <a:tcPr marL="274409" marR="14291" marT="137204" marB="137204" anchor="ctr">
                    <a:lnL w="9525" cap="flat" cmpd="sng" algn="ctr">
                      <a:solidFill>
                        <a:srgbClr val="D8DCDC"/>
                      </a:solidFill>
                      <a:prstDash val="soli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hMerge="1">
                  <a:txBody>
                    <a:bodyPr/>
                    <a:lstStyle/>
                    <a:p>
                      <a:endParaRPr lang="en-US"/>
                    </a:p>
                  </a:txBody>
                  <a:tcPr/>
                </a:tc>
                <a:tc>
                  <a:txBody>
                    <a:bodyPr/>
                    <a:lstStyle/>
                    <a:p>
                      <a:pPr algn="r" fontAlgn="b"/>
                      <a:r>
                        <a:rPr lang="en-US" sz="2300" b="0" i="0" u="none" strike="noStrike" kern="1200" dirty="0">
                          <a:solidFill>
                            <a:schemeClr val="tx1">
                              <a:lumMod val="75000"/>
                              <a:lumOff val="25000"/>
                            </a:schemeClr>
                          </a:solidFill>
                          <a:effectLst/>
                          <a:latin typeface="Arial Narrow" panose="020B0606020202030204" pitchFamily="34" charset="0"/>
                          <a:ea typeface="+mn-ea"/>
                          <a:cs typeface="+mn-cs"/>
                        </a:rPr>
                        <a:t>$30,025</a:t>
                      </a:r>
                    </a:p>
                  </a:txBody>
                  <a:tcPr marL="0" marR="0" marT="0" marB="0"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0001"/>
                  </a:ext>
                </a:extLst>
              </a:tr>
              <a:tr h="659466">
                <a:tc gridSpan="2">
                  <a:txBody>
                    <a:bodyPr/>
                    <a:lstStyle/>
                    <a:p>
                      <a:pPr algn="l" fontAlgn="b"/>
                      <a:r>
                        <a:rPr lang="en-US" sz="2300" b="0" i="0" u="none" strike="noStrike">
                          <a:solidFill>
                            <a:schemeClr val="tx1">
                              <a:lumMod val="75000"/>
                              <a:lumOff val="25000"/>
                            </a:schemeClr>
                          </a:solidFill>
                          <a:effectLst/>
                          <a:latin typeface="Arial Narrow" panose="020B0606020202030204" pitchFamily="34" charset="0"/>
                        </a:rPr>
                        <a:t>Net cash increase for period</a:t>
                      </a:r>
                    </a:p>
                  </a:txBody>
                  <a:tcPr marL="274409" marR="14291" marT="137204" marB="137204" anchor="ctr">
                    <a:lnL w="9525" cap="flat" cmpd="sng" algn="ctr">
                      <a:solidFill>
                        <a:srgbClr val="D8DEDC"/>
                      </a:solidFill>
                      <a:prstDash val="solid"/>
                    </a:lnL>
                    <a:lnR w="9525" cap="flat" cmpd="sng" algn="ctr">
                      <a:solidFill>
                        <a:srgbClr val="D8DE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lnB>
                    <a:noFill/>
                  </a:tcPr>
                </a:tc>
                <a:tc hMerge="1">
                  <a:txBody>
                    <a:bodyPr/>
                    <a:lstStyle/>
                    <a:p>
                      <a:endParaRPr lang="en-US"/>
                    </a:p>
                  </a:txBody>
                  <a:tcPr/>
                </a:tc>
                <a:tc>
                  <a:txBody>
                    <a:bodyPr/>
                    <a:lstStyle/>
                    <a:p>
                      <a:pPr algn="r" fontAlgn="b"/>
                      <a:r>
                        <a:rPr lang="en-US" sz="2300" b="0" i="0" u="none" strike="noStrike" kern="1200" dirty="0">
                          <a:solidFill>
                            <a:schemeClr val="tx1">
                              <a:lumMod val="75000"/>
                              <a:lumOff val="25000"/>
                            </a:schemeClr>
                          </a:solidFill>
                          <a:effectLst/>
                          <a:latin typeface="Arial Narrow" panose="020B0606020202030204" pitchFamily="34" charset="0"/>
                          <a:ea typeface="+mn-ea"/>
                          <a:cs typeface="+mn-cs"/>
                        </a:rPr>
                        <a:t>$30,025</a:t>
                      </a:r>
                    </a:p>
                  </a:txBody>
                  <a:tcPr marL="0" marR="0" marT="0" marB="0"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10002"/>
                  </a:ext>
                </a:extLst>
              </a:tr>
              <a:tr h="659466">
                <a:tc gridSpan="2">
                  <a:txBody>
                    <a:bodyPr/>
                    <a:lstStyle/>
                    <a:p>
                      <a:pPr algn="l" fontAlgn="b"/>
                      <a:r>
                        <a:rPr lang="en-US" sz="2300" b="0" i="0" u="none" strike="noStrike" dirty="0">
                          <a:solidFill>
                            <a:schemeClr val="tx1">
                              <a:lumMod val="75000"/>
                              <a:lumOff val="25000"/>
                            </a:schemeClr>
                          </a:solidFill>
                          <a:effectLst/>
                          <a:latin typeface="Arial Narrow" panose="020B0606020202030204" pitchFamily="34" charset="0"/>
                        </a:rPr>
                        <a:t>Cash at beginning of period</a:t>
                      </a:r>
                    </a:p>
                  </a:txBody>
                  <a:tcPr marL="274409" marR="14291" marT="137204" marB="137204" anchor="ctr">
                    <a:lnL w="9525" cap="flat" cmpd="sng" algn="ctr">
                      <a:solidFill>
                        <a:srgbClr val="D8DCDC"/>
                      </a:solidFill>
                      <a:prstDash val="soli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hMerge="1">
                  <a:txBody>
                    <a:bodyPr/>
                    <a:lstStyle/>
                    <a:p>
                      <a:endParaRPr lang="en-US"/>
                    </a:p>
                  </a:txBody>
                  <a:tcPr/>
                </a:tc>
                <a:tc>
                  <a:txBody>
                    <a:bodyPr/>
                    <a:lstStyle/>
                    <a:p>
                      <a:pPr algn="r" fontAlgn="b"/>
                      <a:r>
                        <a:rPr lang="en-US" sz="2300" b="0" i="0" u="none" strike="noStrike" kern="1200" dirty="0">
                          <a:solidFill>
                            <a:schemeClr val="tx1">
                              <a:lumMod val="75000"/>
                              <a:lumOff val="25000"/>
                            </a:schemeClr>
                          </a:solidFill>
                          <a:effectLst/>
                          <a:latin typeface="Arial Narrow" panose="020B0606020202030204" pitchFamily="34" charset="0"/>
                          <a:ea typeface="+mn-ea"/>
                          <a:cs typeface="+mn-cs"/>
                        </a:rPr>
                        <a:t>$151,680</a:t>
                      </a:r>
                    </a:p>
                  </a:txBody>
                  <a:tcPr marL="0" marR="0" marT="0" marB="0"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0003"/>
                  </a:ext>
                </a:extLst>
              </a:tr>
              <a:tr h="659466">
                <a:tc gridSpan="2">
                  <a:txBody>
                    <a:bodyPr/>
                    <a:lstStyle/>
                    <a:p>
                      <a:pPr algn="l" fontAlgn="b"/>
                      <a:r>
                        <a:rPr lang="en-US" sz="2300" b="1" i="0" u="none" strike="noStrike" dirty="0">
                          <a:solidFill>
                            <a:schemeClr val="tx1">
                              <a:lumMod val="75000"/>
                              <a:lumOff val="25000"/>
                            </a:schemeClr>
                          </a:solidFill>
                          <a:effectLst/>
                          <a:latin typeface="Arial Narrow" panose="020B0606020202030204" pitchFamily="34" charset="0"/>
                        </a:rPr>
                        <a:t>Cash at end of period</a:t>
                      </a:r>
                    </a:p>
                  </a:txBody>
                  <a:tcPr marL="274409" marR="14291" marT="137204" marB="137204" anchor="b">
                    <a:lnL w="9525" cap="flat" cmpd="sng" algn="ctr">
                      <a:solidFill>
                        <a:srgbClr val="D8DEDC"/>
                      </a:solidFill>
                      <a:prstDash val="solid"/>
                    </a:lnL>
                    <a:lnR w="9525" cap="flat" cmpd="sng" algn="ctr">
                      <a:solidFill>
                        <a:srgbClr val="D8DEDC"/>
                      </a:solidFill>
                      <a:prstDash val="solid"/>
                      <a:round/>
                      <a:headEnd type="none" w="med" len="med"/>
                      <a:tailEnd type="none" w="med" len="med"/>
                    </a:lnR>
                    <a:lnT w="9525" cap="flat" cmpd="sng" algn="ctr">
                      <a:solidFill>
                        <a:srgbClr val="D8DCDC"/>
                      </a:solidFill>
                      <a:prstDash val="solid"/>
                    </a:lnT>
                    <a:lnB w="9525" cap="flat" cmpd="sng" algn="ctr">
                      <a:solidFill>
                        <a:srgbClr val="D8DEDC"/>
                      </a:solidFill>
                      <a:prstDash val="solid"/>
                    </a:lnB>
                    <a:noFill/>
                  </a:tcPr>
                </a:tc>
                <a:tc hMerge="1">
                  <a:txBody>
                    <a:bodyPr/>
                    <a:lstStyle/>
                    <a:p>
                      <a:endParaRPr lang="en-US"/>
                    </a:p>
                  </a:txBody>
                  <a:tcPr/>
                </a:tc>
                <a:tc>
                  <a:txBody>
                    <a:bodyPr/>
                    <a:lstStyle/>
                    <a:p>
                      <a:pPr algn="r" fontAlgn="b"/>
                      <a:r>
                        <a:rPr lang="en-US" sz="2300" b="1" i="0" u="none" strike="noStrike" kern="1200" dirty="0">
                          <a:solidFill>
                            <a:schemeClr val="tx1">
                              <a:lumMod val="75000"/>
                              <a:lumOff val="25000"/>
                            </a:schemeClr>
                          </a:solidFill>
                          <a:effectLst/>
                          <a:latin typeface="Arial Narrow" panose="020B0606020202030204" pitchFamily="34" charset="0"/>
                          <a:ea typeface="+mn-ea"/>
                          <a:cs typeface="+mn-cs"/>
                        </a:rPr>
                        <a:t>$181,705</a:t>
                      </a:r>
                    </a:p>
                  </a:txBody>
                  <a:tcPr marL="0" marR="0" marT="0" marB="0"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extLst>
                  <a:ext uri="{0D108BD9-81ED-4DB2-BD59-A6C34878D82A}">
                    <a16:rowId xmlns:a16="http://schemas.microsoft.com/office/drawing/2014/main" val="10004"/>
                  </a:ext>
                </a:extLst>
              </a:tr>
            </a:tbl>
          </a:graphicData>
        </a:graphic>
      </p:graphicFrame>
      <p:pic>
        <p:nvPicPr>
          <p:cNvPr id="2" name="Picture 1" descr="A close-up of a logo&#10;&#10;Description automatically generated">
            <a:extLst>
              <a:ext uri="{FF2B5EF4-FFF2-40B4-BE49-F238E27FC236}">
                <a16:creationId xmlns:a16="http://schemas.microsoft.com/office/drawing/2014/main" id="{D6010EFB-A5F8-6C44-C0C4-D9DAA14DE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3991" y="5582351"/>
            <a:ext cx="1937090" cy="1024283"/>
          </a:xfrm>
          <a:prstGeom prst="rect">
            <a:avLst/>
          </a:prstGeom>
        </p:spPr>
      </p:pic>
    </p:spTree>
    <p:extLst>
      <p:ext uri="{BB962C8B-B14F-4D97-AF65-F5344CB8AC3E}">
        <p14:creationId xmlns:p14="http://schemas.microsoft.com/office/powerpoint/2010/main" val="3724794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80059" y="640079"/>
            <a:ext cx="2551898" cy="5272242"/>
          </a:xfrm>
        </p:spPr>
        <p:txBody>
          <a:bodyPr vert="horz" lIns="182880" tIns="182880" rIns="182880" bIns="182880" rtlCol="0">
            <a:normAutofit/>
          </a:bodyPr>
          <a:lstStyle/>
          <a:p>
            <a:r>
              <a:rPr lang="en-US" altLang="en-US" b="1">
                <a:effectLst/>
              </a:rPr>
              <a:t>2024 Work Plan Updates</a:t>
            </a:r>
          </a:p>
        </p:txBody>
      </p:sp>
      <p:pic>
        <p:nvPicPr>
          <p:cNvPr id="2" name="Picture 1" descr="A close-up of a logo&#10;&#10;Description automatically generated">
            <a:extLst>
              <a:ext uri="{FF2B5EF4-FFF2-40B4-BE49-F238E27FC236}">
                <a16:creationId xmlns:a16="http://schemas.microsoft.com/office/drawing/2014/main" id="{82F897B5-0248-6C23-DCDB-4D2EA1A7F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064" y="4014043"/>
            <a:ext cx="4174825" cy="2203878"/>
          </a:xfrm>
          <a:prstGeom prst="rect">
            <a:avLst/>
          </a:prstGeom>
          <a:ln w="31750" cap="sq">
            <a:solidFill>
              <a:srgbClr val="FFFFFF"/>
            </a:solidFill>
            <a:miter lim="800000"/>
          </a:ln>
        </p:spPr>
      </p:pic>
      <p:graphicFrame>
        <p:nvGraphicFramePr>
          <p:cNvPr id="6148" name="TextBox 3">
            <a:extLst>
              <a:ext uri="{FF2B5EF4-FFF2-40B4-BE49-F238E27FC236}">
                <a16:creationId xmlns:a16="http://schemas.microsoft.com/office/drawing/2014/main" id="{EF258B1C-8192-1339-E7C3-D1D7CD51E1DF}"/>
              </a:ext>
            </a:extLst>
          </p:cNvPr>
          <p:cNvGraphicFramePr/>
          <p:nvPr>
            <p:extLst>
              <p:ext uri="{D42A27DB-BD31-4B8C-83A1-F6EECF244321}">
                <p14:modId xmlns:p14="http://schemas.microsoft.com/office/powerpoint/2010/main" val="253403684"/>
              </p:ext>
            </p:extLst>
          </p:nvPr>
        </p:nvGraphicFramePr>
        <p:xfrm>
          <a:off x="3504077" y="640079"/>
          <a:ext cx="5159864" cy="28347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8791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6147" descr="Cornfields with bright sky">
            <a:extLst>
              <a:ext uri="{FF2B5EF4-FFF2-40B4-BE49-F238E27FC236}">
                <a16:creationId xmlns:a16="http://schemas.microsoft.com/office/drawing/2014/main" id="{8654BA3A-590A-D131-A747-9BE9E5AB5537}"/>
              </a:ext>
            </a:extLst>
          </p:cNvPr>
          <p:cNvPicPr>
            <a:picLocks noChangeAspect="1"/>
          </p:cNvPicPr>
          <p:nvPr/>
        </p:nvPicPr>
        <p:blipFill rotWithShape="1">
          <a:blip r:embed="rId3">
            <a:alphaModFix amt="25000"/>
          </a:blip>
          <a:srcRect l="1963" r="9036" b="-1"/>
          <a:stretch/>
        </p:blipFill>
        <p:spPr>
          <a:xfrm>
            <a:off x="20" y="10"/>
            <a:ext cx="9143980" cy="6857990"/>
          </a:xfrm>
          <a:prstGeom prst="rect">
            <a:avLst/>
          </a:prstGeom>
        </p:spPr>
      </p:pic>
      <p:sp>
        <p:nvSpPr>
          <p:cNvPr id="6146" name="Rectangle 2"/>
          <p:cNvSpPr>
            <a:spLocks noGrp="1" noChangeArrowheads="1"/>
          </p:cNvSpPr>
          <p:nvPr>
            <p:ph type="title"/>
          </p:nvPr>
        </p:nvSpPr>
        <p:spPr>
          <a:xfrm>
            <a:off x="2502620" y="892119"/>
            <a:ext cx="5797296" cy="1188720"/>
          </a:xfrm>
          <a:solidFill>
            <a:schemeClr val="bg1">
              <a:alpha val="45000"/>
            </a:schemeClr>
          </a:solidFill>
          <a:ln>
            <a:noFill/>
          </a:ln>
        </p:spPr>
        <p:txBody>
          <a:bodyPr vert="horz" lIns="182880" tIns="182880" rIns="182880" bIns="182880" rtlCol="0" anchor="ctr">
            <a:normAutofit/>
          </a:bodyPr>
          <a:lstStyle/>
          <a:p>
            <a:r>
              <a:rPr lang="en-US" altLang="en-US" sz="2800" b="1" dirty="0">
                <a:effectLst/>
              </a:rPr>
              <a:t>2023-24 Interim legislative Session</a:t>
            </a:r>
          </a:p>
        </p:txBody>
      </p:sp>
      <p:sp>
        <p:nvSpPr>
          <p:cNvPr id="4" name="TextBox 3">
            <a:extLst>
              <a:ext uri="{FF2B5EF4-FFF2-40B4-BE49-F238E27FC236}">
                <a16:creationId xmlns:a16="http://schemas.microsoft.com/office/drawing/2014/main" id="{276CA7EA-DAEC-4B34-AAFF-B5BA71FBF029}"/>
              </a:ext>
            </a:extLst>
          </p:cNvPr>
          <p:cNvSpPr txBox="1"/>
          <p:nvPr/>
        </p:nvSpPr>
        <p:spPr>
          <a:xfrm>
            <a:off x="920795" y="2581975"/>
            <a:ext cx="8146473" cy="4358244"/>
          </a:xfrm>
          <a:prstGeom prst="rect">
            <a:avLst/>
          </a:prstGeom>
        </p:spPr>
        <p:txBody>
          <a:bodyPr vert="horz" lIns="91440" tIns="45720" rIns="91440" bIns="45720" rtlCol="0">
            <a:normAutofit/>
          </a:bodyPr>
          <a:lstStyle/>
          <a:p>
            <a:pPr marL="57150" defTabSz="914400">
              <a:lnSpc>
                <a:spcPct val="90000"/>
              </a:lnSpc>
              <a:spcBef>
                <a:spcPts val="1000"/>
              </a:spcBef>
              <a:buClr>
                <a:schemeClr val="accent2"/>
              </a:buClr>
            </a:pPr>
            <a:r>
              <a:rPr lang="en-US" sz="2000" dirty="0"/>
              <a:t>EDND Monitoring</a:t>
            </a:r>
          </a:p>
          <a:p>
            <a:pPr marL="285750" indent="-228600" defTabSz="914400">
              <a:lnSpc>
                <a:spcPct val="90000"/>
              </a:lnSpc>
              <a:spcBef>
                <a:spcPts val="1000"/>
              </a:spcBef>
              <a:buClr>
                <a:schemeClr val="accent2"/>
              </a:buClr>
              <a:buFont typeface="Arial" panose="020B0604020202020204" pitchFamily="34" charset="0"/>
              <a:buChar char="•"/>
            </a:pPr>
            <a:r>
              <a:rPr lang="en-US" sz="2000" dirty="0"/>
              <a:t>Ag &amp; Natural Resources Committee</a:t>
            </a:r>
          </a:p>
          <a:p>
            <a:pPr marL="742950" lvl="1" indent="-228600" defTabSz="914400">
              <a:lnSpc>
                <a:spcPct val="90000"/>
              </a:lnSpc>
              <a:spcBef>
                <a:spcPts val="1000"/>
              </a:spcBef>
              <a:buClr>
                <a:schemeClr val="accent2"/>
              </a:buClr>
              <a:buFont typeface="Arial" panose="020B0604020202020204" pitchFamily="34" charset="0"/>
              <a:buChar char="•"/>
            </a:pPr>
            <a:r>
              <a:rPr lang="en-US" sz="2000" dirty="0"/>
              <a:t>Next Meeting - September 23, 2024</a:t>
            </a:r>
          </a:p>
          <a:p>
            <a:pPr marL="285750" indent="-228600" defTabSz="914400">
              <a:lnSpc>
                <a:spcPct val="90000"/>
              </a:lnSpc>
              <a:spcBef>
                <a:spcPts val="1000"/>
              </a:spcBef>
              <a:buClr>
                <a:schemeClr val="accent2"/>
              </a:buClr>
              <a:buFont typeface="Arial" panose="020B0604020202020204" pitchFamily="34" charset="0"/>
              <a:buChar char="•"/>
            </a:pPr>
            <a:r>
              <a:rPr lang="en-US" sz="2000" dirty="0"/>
              <a:t>Energy Development and Transmission Committee</a:t>
            </a:r>
          </a:p>
          <a:p>
            <a:pPr marL="742950" lvl="1" indent="-228600" defTabSz="914400">
              <a:lnSpc>
                <a:spcPct val="90000"/>
              </a:lnSpc>
              <a:spcBef>
                <a:spcPts val="1000"/>
              </a:spcBef>
              <a:buClr>
                <a:schemeClr val="accent2"/>
              </a:buClr>
              <a:buFont typeface="Arial" panose="020B0604020202020204" pitchFamily="34" charset="0"/>
              <a:buChar char="•"/>
            </a:pPr>
            <a:r>
              <a:rPr lang="en-US" sz="2000" dirty="0"/>
              <a:t>STAND Report from BND</a:t>
            </a:r>
          </a:p>
          <a:p>
            <a:pPr marL="285750" indent="-228600" defTabSz="914400">
              <a:lnSpc>
                <a:spcPct val="90000"/>
              </a:lnSpc>
              <a:spcBef>
                <a:spcPts val="1000"/>
              </a:spcBef>
              <a:buClr>
                <a:schemeClr val="accent2"/>
              </a:buClr>
              <a:buFont typeface="Arial" panose="020B0604020202020204" pitchFamily="34" charset="0"/>
              <a:buChar char="•"/>
            </a:pPr>
            <a:r>
              <a:rPr lang="en-US" sz="2000" dirty="0"/>
              <a:t>Taxation Committee </a:t>
            </a:r>
          </a:p>
          <a:p>
            <a:pPr marL="285750" indent="-228600" defTabSz="914400">
              <a:lnSpc>
                <a:spcPct val="90000"/>
              </a:lnSpc>
              <a:spcBef>
                <a:spcPts val="1000"/>
              </a:spcBef>
              <a:buClr>
                <a:schemeClr val="accent2"/>
              </a:buClr>
              <a:buFont typeface="Arial" panose="020B0604020202020204" pitchFamily="34" charset="0"/>
              <a:buChar char="•"/>
            </a:pPr>
            <a:r>
              <a:rPr lang="en-US" sz="2000" dirty="0"/>
              <a:t>Tax Relief Advisory Committee</a:t>
            </a:r>
          </a:p>
          <a:p>
            <a:pPr marL="742950" lvl="1" indent="-228600" defTabSz="914400">
              <a:lnSpc>
                <a:spcPct val="90000"/>
              </a:lnSpc>
              <a:spcBef>
                <a:spcPts val="1000"/>
              </a:spcBef>
              <a:buClr>
                <a:schemeClr val="accent2"/>
              </a:buClr>
              <a:buFont typeface="Arial" panose="020B0604020202020204" pitchFamily="34" charset="0"/>
              <a:buChar char="•"/>
            </a:pPr>
            <a:r>
              <a:rPr lang="en-US" sz="2000" dirty="0"/>
              <a:t>Joined Keep It Local Coalition</a:t>
            </a:r>
            <a:endParaRPr lang="en-US" sz="1000" dirty="0">
              <a:solidFill>
                <a:schemeClr val="tx1">
                  <a:lumMod val="85000"/>
                  <a:lumOff val="15000"/>
                </a:schemeClr>
              </a:solidFill>
            </a:endParaRPr>
          </a:p>
          <a:p>
            <a:pPr marL="285750" indent="-228600" defTabSz="914400">
              <a:lnSpc>
                <a:spcPct val="90000"/>
              </a:lnSpc>
              <a:spcBef>
                <a:spcPts val="1000"/>
              </a:spcBef>
              <a:buClr>
                <a:schemeClr val="accent2"/>
              </a:buClr>
              <a:buFont typeface="Arial" panose="020B0604020202020204" pitchFamily="34" charset="0"/>
              <a:buChar char="•"/>
            </a:pPr>
            <a:endParaRPr lang="en-US" sz="2000" dirty="0"/>
          </a:p>
        </p:txBody>
      </p:sp>
      <p:pic>
        <p:nvPicPr>
          <p:cNvPr id="2" name="Picture 1" descr="A close-up of a logo&#10;&#10;Description automatically generated">
            <a:extLst>
              <a:ext uri="{FF2B5EF4-FFF2-40B4-BE49-F238E27FC236}">
                <a16:creationId xmlns:a16="http://schemas.microsoft.com/office/drawing/2014/main" id="{E54DFB39-ECD4-20EE-C86B-6EECE9EF36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106" y="892119"/>
            <a:ext cx="2248068" cy="1188720"/>
          </a:xfrm>
          <a:prstGeom prst="rect">
            <a:avLst/>
          </a:prstGeom>
        </p:spPr>
      </p:pic>
    </p:spTree>
    <p:extLst>
      <p:ext uri="{BB962C8B-B14F-4D97-AF65-F5344CB8AC3E}">
        <p14:creationId xmlns:p14="http://schemas.microsoft.com/office/powerpoint/2010/main" val="3619424382"/>
      </p:ext>
    </p:extLst>
  </p:cSld>
  <p:clrMapOvr>
    <a:masterClrMapping/>
  </p:clrMapOvr>
</p:sld>
</file>

<file path=ppt/theme/theme1.xml><?xml version="1.0" encoding="utf-8"?>
<a:theme xmlns:a="http://schemas.openxmlformats.org/drawingml/2006/main" name="Parcel">
  <a:themeElements>
    <a:clrScheme name="EDND">
      <a:dk1>
        <a:sysClr val="windowText" lastClr="000000"/>
      </a:dk1>
      <a:lt1>
        <a:sysClr val="window" lastClr="FFFFFF"/>
      </a:lt1>
      <a:dk2>
        <a:srgbClr val="000000"/>
      </a:dk2>
      <a:lt2>
        <a:srgbClr val="FFFFFF"/>
      </a:lt2>
      <a:accent1>
        <a:srgbClr val="A1BC3B"/>
      </a:accent1>
      <a:accent2>
        <a:srgbClr val="4396A9"/>
      </a:accent2>
      <a:accent3>
        <a:srgbClr val="576987"/>
      </a:accent3>
      <a:accent4>
        <a:srgbClr val="A1BC3B"/>
      </a:accent4>
      <a:accent5>
        <a:srgbClr val="4396A9"/>
      </a:accent5>
      <a:accent6>
        <a:srgbClr val="576987"/>
      </a:accent6>
      <a:hlink>
        <a:srgbClr val="A1BC3B"/>
      </a:hlink>
      <a:folHlink>
        <a:srgbClr val="4396A9"/>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1641</TotalTime>
  <Words>1070</Words>
  <Application>Microsoft Office PowerPoint</Application>
  <PresentationFormat>On-screen Show (4:3)</PresentationFormat>
  <Paragraphs>238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 Narrow</vt:lpstr>
      <vt:lpstr>Arial</vt:lpstr>
      <vt:lpstr>Arial Narrow</vt:lpstr>
      <vt:lpstr>Calibri</vt:lpstr>
      <vt:lpstr>Gill Sans MT</vt:lpstr>
      <vt:lpstr>Parcel</vt:lpstr>
      <vt:lpstr>PowerPoint Presentation</vt:lpstr>
      <vt:lpstr>Agenda</vt:lpstr>
      <vt:lpstr>2023 Annual Meeting Minutes</vt:lpstr>
      <vt:lpstr>2023-25 Board of Directors</vt:lpstr>
      <vt:lpstr>Financial Report INCOME</vt:lpstr>
      <vt:lpstr>Financial Report- expenses</vt:lpstr>
      <vt:lpstr>2024 Cash flow</vt:lpstr>
      <vt:lpstr>2024 Work Plan Updates</vt:lpstr>
      <vt:lpstr>2023-24 Interim legislative Session</vt:lpstr>
      <vt:lpstr>2025 legislative Session</vt:lpstr>
      <vt:lpstr>OutGOing President</vt:lpstr>
      <vt:lpstr>Incoming Interim President</vt:lpstr>
      <vt:lpstr>2024-2025 Board of Directors</vt:lpstr>
      <vt:lpstr>Next Steps</vt:lpstr>
      <vt:lpstr>Adjournment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Greuel</dc:creator>
  <cp:lastModifiedBy>Laura Lacher</cp:lastModifiedBy>
  <cp:revision>28</cp:revision>
  <cp:lastPrinted>2023-09-09T19:10:56Z</cp:lastPrinted>
  <dcterms:created xsi:type="dcterms:W3CDTF">2020-09-25T17:06:58Z</dcterms:created>
  <dcterms:modified xsi:type="dcterms:W3CDTF">2024-09-09T18:54:32Z</dcterms:modified>
</cp:coreProperties>
</file>